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5"/>
  </p:notesMasterIdLst>
  <p:sldIdLst>
    <p:sldId id="256" r:id="rId2"/>
    <p:sldId id="283" r:id="rId3"/>
    <p:sldId id="308" r:id="rId4"/>
    <p:sldId id="262" r:id="rId5"/>
    <p:sldId id="263" r:id="rId6"/>
    <p:sldId id="264" r:id="rId7"/>
    <p:sldId id="281" r:id="rId8"/>
    <p:sldId id="285" r:id="rId9"/>
    <p:sldId id="287" r:id="rId10"/>
    <p:sldId id="284" r:id="rId11"/>
    <p:sldId id="279" r:id="rId12"/>
    <p:sldId id="280" r:id="rId13"/>
    <p:sldId id="289" r:id="rId14"/>
    <p:sldId id="288" r:id="rId15"/>
    <p:sldId id="265" r:id="rId16"/>
    <p:sldId id="282" r:id="rId17"/>
    <p:sldId id="310" r:id="rId18"/>
    <p:sldId id="266" r:id="rId19"/>
    <p:sldId id="267" r:id="rId20"/>
    <p:sldId id="294" r:id="rId21"/>
    <p:sldId id="295" r:id="rId22"/>
    <p:sldId id="299" r:id="rId23"/>
    <p:sldId id="296" r:id="rId24"/>
    <p:sldId id="297" r:id="rId25"/>
    <p:sldId id="300" r:id="rId26"/>
    <p:sldId id="301" r:id="rId27"/>
    <p:sldId id="302" r:id="rId28"/>
    <p:sldId id="303" r:id="rId29"/>
    <p:sldId id="304" r:id="rId30"/>
    <p:sldId id="305" r:id="rId31"/>
    <p:sldId id="271" r:id="rId32"/>
    <p:sldId id="291" r:id="rId33"/>
    <p:sldId id="290" r:id="rId34"/>
    <p:sldId id="292" r:id="rId35"/>
    <p:sldId id="272" r:id="rId36"/>
    <p:sldId id="293" r:id="rId37"/>
    <p:sldId id="273" r:id="rId38"/>
    <p:sldId id="306" r:id="rId39"/>
    <p:sldId id="275" r:id="rId40"/>
    <p:sldId id="309" r:id="rId41"/>
    <p:sldId id="276" r:id="rId42"/>
    <p:sldId id="307" r:id="rId43"/>
    <p:sldId id="261" r:id="rId44"/>
  </p:sldIdLst>
  <p:sldSz cx="12192000" cy="6858000"/>
  <p:notesSz cx="6858000" cy="9144000"/>
  <p:photoAlbum/>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ean Noellet" initials="JN" lastIdx="1" clrIdx="0">
    <p:extLst>
      <p:ext uri="{19B8F6BF-5375-455C-9EA6-DF929625EA0E}">
        <p15:presenceInfo xmlns:p15="http://schemas.microsoft.com/office/powerpoint/2012/main" userId="40e890586128f889"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3" d="100"/>
          <a:sy n="63" d="100"/>
        </p:scale>
        <p:origin x="780" y="48"/>
      </p:cViewPr>
      <p:guideLst/>
    </p:cSldViewPr>
  </p:slideViewPr>
  <p:notesTextViewPr>
    <p:cViewPr>
      <p:scale>
        <a:sx n="1" d="1"/>
        <a:sy n="1" d="1"/>
      </p:scale>
      <p:origin x="0" y="0"/>
    </p:cViewPr>
  </p:notesTextViewPr>
  <p:notesViewPr>
    <p:cSldViewPr snapToGrid="0">
      <p:cViewPr varScale="1">
        <p:scale>
          <a:sx n="51" d="100"/>
          <a:sy n="51" d="100"/>
        </p:scale>
        <p:origin x="2692" y="4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commentAuthors" Target="commentAuthor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4F8E8C3-EE18-4B2B-87A0-91BF07070A4F}" type="datetimeFigureOut">
              <a:rPr lang="fr-FR" smtClean="0"/>
              <a:t>09/01/2019</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E3AF3F7-FD85-4190-8874-1234254D3E32}" type="slidenum">
              <a:rPr lang="fr-FR" smtClean="0"/>
              <a:t>‹N°›</a:t>
            </a:fld>
            <a:endParaRPr lang="fr-FR"/>
          </a:p>
        </p:txBody>
      </p:sp>
    </p:spTree>
    <p:extLst>
      <p:ext uri="{BB962C8B-B14F-4D97-AF65-F5344CB8AC3E}">
        <p14:creationId xmlns:p14="http://schemas.microsoft.com/office/powerpoint/2010/main" val="9808928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7E3AF3F7-FD85-4190-8874-1234254D3E32}" type="slidenum">
              <a:rPr lang="fr-FR" smtClean="0"/>
              <a:t>11</a:t>
            </a:fld>
            <a:endParaRPr lang="fr-FR"/>
          </a:p>
        </p:txBody>
      </p:sp>
    </p:spTree>
    <p:extLst>
      <p:ext uri="{BB962C8B-B14F-4D97-AF65-F5344CB8AC3E}">
        <p14:creationId xmlns:p14="http://schemas.microsoft.com/office/powerpoint/2010/main" val="42942392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7E3AF3F7-FD85-4190-8874-1234254D3E32}" type="slidenum">
              <a:rPr lang="fr-FR" smtClean="0"/>
              <a:t>14</a:t>
            </a:fld>
            <a:endParaRPr lang="fr-FR"/>
          </a:p>
        </p:txBody>
      </p:sp>
    </p:spTree>
    <p:extLst>
      <p:ext uri="{BB962C8B-B14F-4D97-AF65-F5344CB8AC3E}">
        <p14:creationId xmlns:p14="http://schemas.microsoft.com/office/powerpoint/2010/main" val="22864719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7E3AF3F7-FD85-4190-8874-1234254D3E32}" type="slidenum">
              <a:rPr lang="fr-FR" smtClean="0"/>
              <a:t>18</a:t>
            </a:fld>
            <a:endParaRPr lang="fr-FR"/>
          </a:p>
        </p:txBody>
      </p:sp>
    </p:spTree>
    <p:extLst>
      <p:ext uri="{BB962C8B-B14F-4D97-AF65-F5344CB8AC3E}">
        <p14:creationId xmlns:p14="http://schemas.microsoft.com/office/powerpoint/2010/main" val="8742900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7E3AF3F7-FD85-4190-8874-1234254D3E32}" type="slidenum">
              <a:rPr lang="fr-FR" smtClean="0"/>
              <a:t>22</a:t>
            </a:fld>
            <a:endParaRPr lang="fr-FR"/>
          </a:p>
        </p:txBody>
      </p:sp>
    </p:spTree>
    <p:extLst>
      <p:ext uri="{BB962C8B-B14F-4D97-AF65-F5344CB8AC3E}">
        <p14:creationId xmlns:p14="http://schemas.microsoft.com/office/powerpoint/2010/main" val="18874936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7E3AF3F7-FD85-4190-8874-1234254D3E32}" type="slidenum">
              <a:rPr lang="fr-FR" smtClean="0"/>
              <a:t>36</a:t>
            </a:fld>
            <a:endParaRPr lang="fr-FR"/>
          </a:p>
        </p:txBody>
      </p:sp>
    </p:spTree>
    <p:extLst>
      <p:ext uri="{BB962C8B-B14F-4D97-AF65-F5344CB8AC3E}">
        <p14:creationId xmlns:p14="http://schemas.microsoft.com/office/powerpoint/2010/main" val="42096842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53708F6-7F67-4EEA-AB4F-218B98332DF4}"/>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BAAC24B7-856A-433D-9F59-BB2799BB07E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13575FF6-41E4-42CE-92EE-68C6C9E886D8}"/>
              </a:ext>
            </a:extLst>
          </p:cNvPr>
          <p:cNvSpPr>
            <a:spLocks noGrp="1"/>
          </p:cNvSpPr>
          <p:nvPr>
            <p:ph type="dt" sz="half" idx="10"/>
          </p:nvPr>
        </p:nvSpPr>
        <p:spPr/>
        <p:txBody>
          <a:bodyPr/>
          <a:lstStyle/>
          <a:p>
            <a:fld id="{112F0F5B-84FF-41EA-BBBE-D6B54E309929}" type="datetimeFigureOut">
              <a:rPr lang="fr-FR" smtClean="0"/>
              <a:t>09/01/2019</a:t>
            </a:fld>
            <a:endParaRPr lang="fr-FR"/>
          </a:p>
        </p:txBody>
      </p:sp>
      <p:sp>
        <p:nvSpPr>
          <p:cNvPr id="5" name="Espace réservé du pied de page 4">
            <a:extLst>
              <a:ext uri="{FF2B5EF4-FFF2-40B4-BE49-F238E27FC236}">
                <a16:creationId xmlns:a16="http://schemas.microsoft.com/office/drawing/2014/main" id="{949948E7-F480-4ADD-910F-B8CBA86B383E}"/>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576ED466-0FAE-4D1D-9CF8-8FAB4FA4F5E3}"/>
              </a:ext>
            </a:extLst>
          </p:cNvPr>
          <p:cNvSpPr>
            <a:spLocks noGrp="1"/>
          </p:cNvSpPr>
          <p:nvPr>
            <p:ph type="sldNum" sz="quarter" idx="12"/>
          </p:nvPr>
        </p:nvSpPr>
        <p:spPr/>
        <p:txBody>
          <a:bodyPr/>
          <a:lstStyle/>
          <a:p>
            <a:fld id="{6F760B8B-4B6F-4DD0-9512-4E8F8C0ECF26}" type="slidenum">
              <a:rPr lang="fr-FR" smtClean="0"/>
              <a:t>‹N°›</a:t>
            </a:fld>
            <a:endParaRPr lang="fr-FR"/>
          </a:p>
        </p:txBody>
      </p:sp>
    </p:spTree>
    <p:extLst>
      <p:ext uri="{BB962C8B-B14F-4D97-AF65-F5344CB8AC3E}">
        <p14:creationId xmlns:p14="http://schemas.microsoft.com/office/powerpoint/2010/main" val="12877366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0453480-F6F3-45B4-BE21-D4D928B5FA5A}"/>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1965BC48-C369-4533-9D0F-6EE118CDDD62}"/>
              </a:ext>
            </a:extLst>
          </p:cNvPr>
          <p:cNvSpPr>
            <a:spLocks noGrp="1"/>
          </p:cNvSpPr>
          <p:nvPr>
            <p:ph type="body" orient="vert" idx="1"/>
          </p:nvPr>
        </p:nvSpPr>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413D513C-9C97-4989-BEAD-82D8A3F127C4}"/>
              </a:ext>
            </a:extLst>
          </p:cNvPr>
          <p:cNvSpPr>
            <a:spLocks noGrp="1"/>
          </p:cNvSpPr>
          <p:nvPr>
            <p:ph type="dt" sz="half" idx="10"/>
          </p:nvPr>
        </p:nvSpPr>
        <p:spPr/>
        <p:txBody>
          <a:bodyPr/>
          <a:lstStyle/>
          <a:p>
            <a:fld id="{112F0F5B-84FF-41EA-BBBE-D6B54E309929}" type="datetimeFigureOut">
              <a:rPr lang="fr-FR" smtClean="0"/>
              <a:t>09/01/2019</a:t>
            </a:fld>
            <a:endParaRPr lang="fr-FR"/>
          </a:p>
        </p:txBody>
      </p:sp>
      <p:sp>
        <p:nvSpPr>
          <p:cNvPr id="5" name="Espace réservé du pied de page 4">
            <a:extLst>
              <a:ext uri="{FF2B5EF4-FFF2-40B4-BE49-F238E27FC236}">
                <a16:creationId xmlns:a16="http://schemas.microsoft.com/office/drawing/2014/main" id="{1A109277-54EF-4391-B74B-586056050F71}"/>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D18CB4F9-1BE4-4A68-886E-9941B6350C4A}"/>
              </a:ext>
            </a:extLst>
          </p:cNvPr>
          <p:cNvSpPr>
            <a:spLocks noGrp="1"/>
          </p:cNvSpPr>
          <p:nvPr>
            <p:ph type="sldNum" sz="quarter" idx="12"/>
          </p:nvPr>
        </p:nvSpPr>
        <p:spPr/>
        <p:txBody>
          <a:bodyPr/>
          <a:lstStyle/>
          <a:p>
            <a:fld id="{6F760B8B-4B6F-4DD0-9512-4E8F8C0ECF26}" type="slidenum">
              <a:rPr lang="fr-FR" smtClean="0"/>
              <a:t>‹N°›</a:t>
            </a:fld>
            <a:endParaRPr lang="fr-FR"/>
          </a:p>
        </p:txBody>
      </p:sp>
    </p:spTree>
    <p:extLst>
      <p:ext uri="{BB962C8B-B14F-4D97-AF65-F5344CB8AC3E}">
        <p14:creationId xmlns:p14="http://schemas.microsoft.com/office/powerpoint/2010/main" val="37244273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B8BF1CF6-71DC-42DB-A58B-8F6ABF0B10B5}"/>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DAC9F295-0E18-440E-A6C9-E702983D2868}"/>
              </a:ext>
            </a:extLst>
          </p:cNvPr>
          <p:cNvSpPr>
            <a:spLocks noGrp="1"/>
          </p:cNvSpPr>
          <p:nvPr>
            <p:ph type="body" orient="vert" idx="1"/>
          </p:nvPr>
        </p:nvSpPr>
        <p:spPr>
          <a:xfrm>
            <a:off x="838200" y="365125"/>
            <a:ext cx="7734300" cy="5811838"/>
          </a:xfrm>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299E0869-01CD-4BB4-B2A6-EA4AC88B935F}"/>
              </a:ext>
            </a:extLst>
          </p:cNvPr>
          <p:cNvSpPr>
            <a:spLocks noGrp="1"/>
          </p:cNvSpPr>
          <p:nvPr>
            <p:ph type="dt" sz="half" idx="10"/>
          </p:nvPr>
        </p:nvSpPr>
        <p:spPr/>
        <p:txBody>
          <a:bodyPr/>
          <a:lstStyle/>
          <a:p>
            <a:fld id="{112F0F5B-84FF-41EA-BBBE-D6B54E309929}" type="datetimeFigureOut">
              <a:rPr lang="fr-FR" smtClean="0"/>
              <a:t>09/01/2019</a:t>
            </a:fld>
            <a:endParaRPr lang="fr-FR"/>
          </a:p>
        </p:txBody>
      </p:sp>
      <p:sp>
        <p:nvSpPr>
          <p:cNvPr id="5" name="Espace réservé du pied de page 4">
            <a:extLst>
              <a:ext uri="{FF2B5EF4-FFF2-40B4-BE49-F238E27FC236}">
                <a16:creationId xmlns:a16="http://schemas.microsoft.com/office/drawing/2014/main" id="{92B79718-ED80-4951-AAE8-EEEA6E65C09A}"/>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B2E8781C-B7A4-475E-A2F8-5266521BA88D}"/>
              </a:ext>
            </a:extLst>
          </p:cNvPr>
          <p:cNvSpPr>
            <a:spLocks noGrp="1"/>
          </p:cNvSpPr>
          <p:nvPr>
            <p:ph type="sldNum" sz="quarter" idx="12"/>
          </p:nvPr>
        </p:nvSpPr>
        <p:spPr/>
        <p:txBody>
          <a:bodyPr/>
          <a:lstStyle/>
          <a:p>
            <a:fld id="{6F760B8B-4B6F-4DD0-9512-4E8F8C0ECF26}" type="slidenum">
              <a:rPr lang="fr-FR" smtClean="0"/>
              <a:t>‹N°›</a:t>
            </a:fld>
            <a:endParaRPr lang="fr-FR"/>
          </a:p>
        </p:txBody>
      </p:sp>
    </p:spTree>
    <p:extLst>
      <p:ext uri="{BB962C8B-B14F-4D97-AF65-F5344CB8AC3E}">
        <p14:creationId xmlns:p14="http://schemas.microsoft.com/office/powerpoint/2010/main" val="9538713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F391003-FA25-44B2-A54C-E443587D0B0D}"/>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659F18E6-E587-45C1-A0BB-A5A07739EB4E}"/>
              </a:ext>
            </a:extLst>
          </p:cNvPr>
          <p:cNvSpPr>
            <a:spLocks noGrp="1"/>
          </p:cNvSpPr>
          <p:nvPr>
            <p:ph idx="1"/>
          </p:nvPr>
        </p:nvSpPr>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26277309-7C43-4E65-875B-40DE15EA5B97}"/>
              </a:ext>
            </a:extLst>
          </p:cNvPr>
          <p:cNvSpPr>
            <a:spLocks noGrp="1"/>
          </p:cNvSpPr>
          <p:nvPr>
            <p:ph type="dt" sz="half" idx="10"/>
          </p:nvPr>
        </p:nvSpPr>
        <p:spPr/>
        <p:txBody>
          <a:bodyPr/>
          <a:lstStyle/>
          <a:p>
            <a:fld id="{112F0F5B-84FF-41EA-BBBE-D6B54E309929}" type="datetimeFigureOut">
              <a:rPr lang="fr-FR" smtClean="0"/>
              <a:t>09/01/2019</a:t>
            </a:fld>
            <a:endParaRPr lang="fr-FR"/>
          </a:p>
        </p:txBody>
      </p:sp>
      <p:sp>
        <p:nvSpPr>
          <p:cNvPr id="5" name="Espace réservé du pied de page 4">
            <a:extLst>
              <a:ext uri="{FF2B5EF4-FFF2-40B4-BE49-F238E27FC236}">
                <a16:creationId xmlns:a16="http://schemas.microsoft.com/office/drawing/2014/main" id="{13B79E6C-BE91-47E5-B152-7E5642357828}"/>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4B0139C0-8FDB-4EFC-8C24-7029AB995933}"/>
              </a:ext>
            </a:extLst>
          </p:cNvPr>
          <p:cNvSpPr>
            <a:spLocks noGrp="1"/>
          </p:cNvSpPr>
          <p:nvPr>
            <p:ph type="sldNum" sz="quarter" idx="12"/>
          </p:nvPr>
        </p:nvSpPr>
        <p:spPr/>
        <p:txBody>
          <a:bodyPr/>
          <a:lstStyle/>
          <a:p>
            <a:fld id="{6F760B8B-4B6F-4DD0-9512-4E8F8C0ECF26}" type="slidenum">
              <a:rPr lang="fr-FR" smtClean="0"/>
              <a:t>‹N°›</a:t>
            </a:fld>
            <a:endParaRPr lang="fr-FR"/>
          </a:p>
        </p:txBody>
      </p:sp>
    </p:spTree>
    <p:extLst>
      <p:ext uri="{BB962C8B-B14F-4D97-AF65-F5344CB8AC3E}">
        <p14:creationId xmlns:p14="http://schemas.microsoft.com/office/powerpoint/2010/main" val="41748734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FC507B8-5C77-4872-BF50-A99FC37FCAF1}"/>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AD50CED9-4E5E-4E1D-84C2-F5D4200A9C4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Modifier les styles du texte du masque</a:t>
            </a:r>
          </a:p>
        </p:txBody>
      </p:sp>
      <p:sp>
        <p:nvSpPr>
          <p:cNvPr id="4" name="Espace réservé de la date 3">
            <a:extLst>
              <a:ext uri="{FF2B5EF4-FFF2-40B4-BE49-F238E27FC236}">
                <a16:creationId xmlns:a16="http://schemas.microsoft.com/office/drawing/2014/main" id="{B5095046-8B38-40A0-BC74-BA02E387AA82}"/>
              </a:ext>
            </a:extLst>
          </p:cNvPr>
          <p:cNvSpPr>
            <a:spLocks noGrp="1"/>
          </p:cNvSpPr>
          <p:nvPr>
            <p:ph type="dt" sz="half" idx="10"/>
          </p:nvPr>
        </p:nvSpPr>
        <p:spPr/>
        <p:txBody>
          <a:bodyPr/>
          <a:lstStyle/>
          <a:p>
            <a:fld id="{112F0F5B-84FF-41EA-BBBE-D6B54E309929}" type="datetimeFigureOut">
              <a:rPr lang="fr-FR" smtClean="0"/>
              <a:t>09/01/2019</a:t>
            </a:fld>
            <a:endParaRPr lang="fr-FR"/>
          </a:p>
        </p:txBody>
      </p:sp>
      <p:sp>
        <p:nvSpPr>
          <p:cNvPr id="5" name="Espace réservé du pied de page 4">
            <a:extLst>
              <a:ext uri="{FF2B5EF4-FFF2-40B4-BE49-F238E27FC236}">
                <a16:creationId xmlns:a16="http://schemas.microsoft.com/office/drawing/2014/main" id="{917BB452-C64E-498C-B5E3-D07F4282490C}"/>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29962404-1A83-49E9-AC8F-50A72FD86EB7}"/>
              </a:ext>
            </a:extLst>
          </p:cNvPr>
          <p:cNvSpPr>
            <a:spLocks noGrp="1"/>
          </p:cNvSpPr>
          <p:nvPr>
            <p:ph type="sldNum" sz="quarter" idx="12"/>
          </p:nvPr>
        </p:nvSpPr>
        <p:spPr/>
        <p:txBody>
          <a:bodyPr/>
          <a:lstStyle/>
          <a:p>
            <a:fld id="{6F760B8B-4B6F-4DD0-9512-4E8F8C0ECF26}" type="slidenum">
              <a:rPr lang="fr-FR" smtClean="0"/>
              <a:t>‹N°›</a:t>
            </a:fld>
            <a:endParaRPr lang="fr-FR"/>
          </a:p>
        </p:txBody>
      </p:sp>
    </p:spTree>
    <p:extLst>
      <p:ext uri="{BB962C8B-B14F-4D97-AF65-F5344CB8AC3E}">
        <p14:creationId xmlns:p14="http://schemas.microsoft.com/office/powerpoint/2010/main" val="29907683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C2301B9-5544-493D-9DA2-87DF3F779970}"/>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24F7BE7F-4A34-462D-A1E4-ED9D5B0CE39C}"/>
              </a:ext>
            </a:extLst>
          </p:cNvPr>
          <p:cNvSpPr>
            <a:spLocks noGrp="1"/>
          </p:cNvSpPr>
          <p:nvPr>
            <p:ph sz="half" idx="1"/>
          </p:nvPr>
        </p:nvSpPr>
        <p:spPr>
          <a:xfrm>
            <a:off x="838200" y="1825625"/>
            <a:ext cx="51816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BBEB76C8-FB22-4FFF-9683-24632441AEDE}"/>
              </a:ext>
            </a:extLst>
          </p:cNvPr>
          <p:cNvSpPr>
            <a:spLocks noGrp="1"/>
          </p:cNvSpPr>
          <p:nvPr>
            <p:ph sz="half" idx="2"/>
          </p:nvPr>
        </p:nvSpPr>
        <p:spPr>
          <a:xfrm>
            <a:off x="6172200" y="1825625"/>
            <a:ext cx="51816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F06E837F-901B-44E3-8C77-5627F250A476}"/>
              </a:ext>
            </a:extLst>
          </p:cNvPr>
          <p:cNvSpPr>
            <a:spLocks noGrp="1"/>
          </p:cNvSpPr>
          <p:nvPr>
            <p:ph type="dt" sz="half" idx="10"/>
          </p:nvPr>
        </p:nvSpPr>
        <p:spPr/>
        <p:txBody>
          <a:bodyPr/>
          <a:lstStyle/>
          <a:p>
            <a:fld id="{112F0F5B-84FF-41EA-BBBE-D6B54E309929}" type="datetimeFigureOut">
              <a:rPr lang="fr-FR" smtClean="0"/>
              <a:t>09/01/2019</a:t>
            </a:fld>
            <a:endParaRPr lang="fr-FR"/>
          </a:p>
        </p:txBody>
      </p:sp>
      <p:sp>
        <p:nvSpPr>
          <p:cNvPr id="6" name="Espace réservé du pied de page 5">
            <a:extLst>
              <a:ext uri="{FF2B5EF4-FFF2-40B4-BE49-F238E27FC236}">
                <a16:creationId xmlns:a16="http://schemas.microsoft.com/office/drawing/2014/main" id="{0FE933FA-9A27-4692-854B-92F3D6EEE3A7}"/>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F867B814-BB8E-4F40-AF97-A274F7E155B1}"/>
              </a:ext>
            </a:extLst>
          </p:cNvPr>
          <p:cNvSpPr>
            <a:spLocks noGrp="1"/>
          </p:cNvSpPr>
          <p:nvPr>
            <p:ph type="sldNum" sz="quarter" idx="12"/>
          </p:nvPr>
        </p:nvSpPr>
        <p:spPr/>
        <p:txBody>
          <a:bodyPr/>
          <a:lstStyle/>
          <a:p>
            <a:fld id="{6F760B8B-4B6F-4DD0-9512-4E8F8C0ECF26}" type="slidenum">
              <a:rPr lang="fr-FR" smtClean="0"/>
              <a:t>‹N°›</a:t>
            </a:fld>
            <a:endParaRPr lang="fr-FR"/>
          </a:p>
        </p:txBody>
      </p:sp>
    </p:spTree>
    <p:extLst>
      <p:ext uri="{BB962C8B-B14F-4D97-AF65-F5344CB8AC3E}">
        <p14:creationId xmlns:p14="http://schemas.microsoft.com/office/powerpoint/2010/main" val="9938281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F0F72AE-F5C5-4D38-A780-F5EB2377A100}"/>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C2D65991-0484-4DAC-BB19-3ACDA8E9F9F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4" name="Espace réservé du contenu 3">
            <a:extLst>
              <a:ext uri="{FF2B5EF4-FFF2-40B4-BE49-F238E27FC236}">
                <a16:creationId xmlns:a16="http://schemas.microsoft.com/office/drawing/2014/main" id="{0403546B-8789-4F18-BFBB-E45E972C6BF5}"/>
              </a:ext>
            </a:extLst>
          </p:cNvPr>
          <p:cNvSpPr>
            <a:spLocks noGrp="1"/>
          </p:cNvSpPr>
          <p:nvPr>
            <p:ph sz="half" idx="2"/>
          </p:nvPr>
        </p:nvSpPr>
        <p:spPr>
          <a:xfrm>
            <a:off x="839788" y="2505075"/>
            <a:ext cx="5157787"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359EFC78-0EA9-4CA7-8F69-6BD93C87566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6" name="Espace réservé du contenu 5">
            <a:extLst>
              <a:ext uri="{FF2B5EF4-FFF2-40B4-BE49-F238E27FC236}">
                <a16:creationId xmlns:a16="http://schemas.microsoft.com/office/drawing/2014/main" id="{6F873B56-9005-4065-A054-E898447EDE6D}"/>
              </a:ext>
            </a:extLst>
          </p:cNvPr>
          <p:cNvSpPr>
            <a:spLocks noGrp="1"/>
          </p:cNvSpPr>
          <p:nvPr>
            <p:ph sz="quarter" idx="4"/>
          </p:nvPr>
        </p:nvSpPr>
        <p:spPr>
          <a:xfrm>
            <a:off x="6172200" y="2505075"/>
            <a:ext cx="5183188"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D8FECF78-A875-486B-B0AC-135FDFDE153A}"/>
              </a:ext>
            </a:extLst>
          </p:cNvPr>
          <p:cNvSpPr>
            <a:spLocks noGrp="1"/>
          </p:cNvSpPr>
          <p:nvPr>
            <p:ph type="dt" sz="half" idx="10"/>
          </p:nvPr>
        </p:nvSpPr>
        <p:spPr/>
        <p:txBody>
          <a:bodyPr/>
          <a:lstStyle/>
          <a:p>
            <a:fld id="{112F0F5B-84FF-41EA-BBBE-D6B54E309929}" type="datetimeFigureOut">
              <a:rPr lang="fr-FR" smtClean="0"/>
              <a:t>09/01/2019</a:t>
            </a:fld>
            <a:endParaRPr lang="fr-FR"/>
          </a:p>
        </p:txBody>
      </p:sp>
      <p:sp>
        <p:nvSpPr>
          <p:cNvPr id="8" name="Espace réservé du pied de page 7">
            <a:extLst>
              <a:ext uri="{FF2B5EF4-FFF2-40B4-BE49-F238E27FC236}">
                <a16:creationId xmlns:a16="http://schemas.microsoft.com/office/drawing/2014/main" id="{F18E66B2-87A3-4CF0-92E0-4C273795C92D}"/>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B2040D48-62B0-40B4-8296-20743B6FA609}"/>
              </a:ext>
            </a:extLst>
          </p:cNvPr>
          <p:cNvSpPr>
            <a:spLocks noGrp="1"/>
          </p:cNvSpPr>
          <p:nvPr>
            <p:ph type="sldNum" sz="quarter" idx="12"/>
          </p:nvPr>
        </p:nvSpPr>
        <p:spPr/>
        <p:txBody>
          <a:bodyPr/>
          <a:lstStyle/>
          <a:p>
            <a:fld id="{6F760B8B-4B6F-4DD0-9512-4E8F8C0ECF26}" type="slidenum">
              <a:rPr lang="fr-FR" smtClean="0"/>
              <a:t>‹N°›</a:t>
            </a:fld>
            <a:endParaRPr lang="fr-FR"/>
          </a:p>
        </p:txBody>
      </p:sp>
    </p:spTree>
    <p:extLst>
      <p:ext uri="{BB962C8B-B14F-4D97-AF65-F5344CB8AC3E}">
        <p14:creationId xmlns:p14="http://schemas.microsoft.com/office/powerpoint/2010/main" val="19797276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FF93E57-49AA-4F6E-B1DD-ECFE864D88A0}"/>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72BDF099-A52D-4E46-85CC-63D2071F9FD2}"/>
              </a:ext>
            </a:extLst>
          </p:cNvPr>
          <p:cNvSpPr>
            <a:spLocks noGrp="1"/>
          </p:cNvSpPr>
          <p:nvPr>
            <p:ph type="dt" sz="half" idx="10"/>
          </p:nvPr>
        </p:nvSpPr>
        <p:spPr/>
        <p:txBody>
          <a:bodyPr/>
          <a:lstStyle/>
          <a:p>
            <a:fld id="{112F0F5B-84FF-41EA-BBBE-D6B54E309929}" type="datetimeFigureOut">
              <a:rPr lang="fr-FR" smtClean="0"/>
              <a:t>09/01/2019</a:t>
            </a:fld>
            <a:endParaRPr lang="fr-FR"/>
          </a:p>
        </p:txBody>
      </p:sp>
      <p:sp>
        <p:nvSpPr>
          <p:cNvPr id="4" name="Espace réservé du pied de page 3">
            <a:extLst>
              <a:ext uri="{FF2B5EF4-FFF2-40B4-BE49-F238E27FC236}">
                <a16:creationId xmlns:a16="http://schemas.microsoft.com/office/drawing/2014/main" id="{C3B0E286-33C2-4C11-B3D3-16616316D9A3}"/>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BB71AFEF-A783-43BF-B4D1-4C5D1ACAC456}"/>
              </a:ext>
            </a:extLst>
          </p:cNvPr>
          <p:cNvSpPr>
            <a:spLocks noGrp="1"/>
          </p:cNvSpPr>
          <p:nvPr>
            <p:ph type="sldNum" sz="quarter" idx="12"/>
          </p:nvPr>
        </p:nvSpPr>
        <p:spPr/>
        <p:txBody>
          <a:bodyPr/>
          <a:lstStyle/>
          <a:p>
            <a:fld id="{6F760B8B-4B6F-4DD0-9512-4E8F8C0ECF26}" type="slidenum">
              <a:rPr lang="fr-FR" smtClean="0"/>
              <a:t>‹N°›</a:t>
            </a:fld>
            <a:endParaRPr lang="fr-FR"/>
          </a:p>
        </p:txBody>
      </p:sp>
    </p:spTree>
    <p:extLst>
      <p:ext uri="{BB962C8B-B14F-4D97-AF65-F5344CB8AC3E}">
        <p14:creationId xmlns:p14="http://schemas.microsoft.com/office/powerpoint/2010/main" val="42476840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2A6488D7-C024-4BF9-8C41-1F636ACBEDA2}"/>
              </a:ext>
            </a:extLst>
          </p:cNvPr>
          <p:cNvSpPr>
            <a:spLocks noGrp="1"/>
          </p:cNvSpPr>
          <p:nvPr>
            <p:ph type="dt" sz="half" idx="10"/>
          </p:nvPr>
        </p:nvSpPr>
        <p:spPr/>
        <p:txBody>
          <a:bodyPr/>
          <a:lstStyle/>
          <a:p>
            <a:fld id="{112F0F5B-84FF-41EA-BBBE-D6B54E309929}" type="datetimeFigureOut">
              <a:rPr lang="fr-FR" smtClean="0"/>
              <a:t>09/01/2019</a:t>
            </a:fld>
            <a:endParaRPr lang="fr-FR"/>
          </a:p>
        </p:txBody>
      </p:sp>
      <p:sp>
        <p:nvSpPr>
          <p:cNvPr id="3" name="Espace réservé du pied de page 2">
            <a:extLst>
              <a:ext uri="{FF2B5EF4-FFF2-40B4-BE49-F238E27FC236}">
                <a16:creationId xmlns:a16="http://schemas.microsoft.com/office/drawing/2014/main" id="{D649281B-AF6A-4DAB-BA88-3FBEFF29AA49}"/>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C46E8CB4-06B8-4181-9AE0-7B4DA38A631C}"/>
              </a:ext>
            </a:extLst>
          </p:cNvPr>
          <p:cNvSpPr>
            <a:spLocks noGrp="1"/>
          </p:cNvSpPr>
          <p:nvPr>
            <p:ph type="sldNum" sz="quarter" idx="12"/>
          </p:nvPr>
        </p:nvSpPr>
        <p:spPr/>
        <p:txBody>
          <a:bodyPr/>
          <a:lstStyle/>
          <a:p>
            <a:fld id="{6F760B8B-4B6F-4DD0-9512-4E8F8C0ECF26}" type="slidenum">
              <a:rPr lang="fr-FR" smtClean="0"/>
              <a:t>‹N°›</a:t>
            </a:fld>
            <a:endParaRPr lang="fr-FR"/>
          </a:p>
        </p:txBody>
      </p:sp>
    </p:spTree>
    <p:extLst>
      <p:ext uri="{BB962C8B-B14F-4D97-AF65-F5344CB8AC3E}">
        <p14:creationId xmlns:p14="http://schemas.microsoft.com/office/powerpoint/2010/main" val="18347144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4C06415-E7BC-40B7-A0FF-D382165847D0}"/>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A617208C-561B-43C0-AA27-C24D94057FA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D8FD330F-DEEE-43EC-985B-F30E3A959F1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Espace réservé de la date 4">
            <a:extLst>
              <a:ext uri="{FF2B5EF4-FFF2-40B4-BE49-F238E27FC236}">
                <a16:creationId xmlns:a16="http://schemas.microsoft.com/office/drawing/2014/main" id="{07A80F8E-A1B6-4CE4-95A9-FFD5D169BE2C}"/>
              </a:ext>
            </a:extLst>
          </p:cNvPr>
          <p:cNvSpPr>
            <a:spLocks noGrp="1"/>
          </p:cNvSpPr>
          <p:nvPr>
            <p:ph type="dt" sz="half" idx="10"/>
          </p:nvPr>
        </p:nvSpPr>
        <p:spPr/>
        <p:txBody>
          <a:bodyPr/>
          <a:lstStyle/>
          <a:p>
            <a:fld id="{112F0F5B-84FF-41EA-BBBE-D6B54E309929}" type="datetimeFigureOut">
              <a:rPr lang="fr-FR" smtClean="0"/>
              <a:t>09/01/2019</a:t>
            </a:fld>
            <a:endParaRPr lang="fr-FR"/>
          </a:p>
        </p:txBody>
      </p:sp>
      <p:sp>
        <p:nvSpPr>
          <p:cNvPr id="6" name="Espace réservé du pied de page 5">
            <a:extLst>
              <a:ext uri="{FF2B5EF4-FFF2-40B4-BE49-F238E27FC236}">
                <a16:creationId xmlns:a16="http://schemas.microsoft.com/office/drawing/2014/main" id="{324E8C5C-4474-42A0-98B6-C0C1F66E05DB}"/>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E2857F58-6508-459A-8B61-7BD78318B426}"/>
              </a:ext>
            </a:extLst>
          </p:cNvPr>
          <p:cNvSpPr>
            <a:spLocks noGrp="1"/>
          </p:cNvSpPr>
          <p:nvPr>
            <p:ph type="sldNum" sz="quarter" idx="12"/>
          </p:nvPr>
        </p:nvSpPr>
        <p:spPr/>
        <p:txBody>
          <a:bodyPr/>
          <a:lstStyle/>
          <a:p>
            <a:fld id="{6F760B8B-4B6F-4DD0-9512-4E8F8C0ECF26}" type="slidenum">
              <a:rPr lang="fr-FR" smtClean="0"/>
              <a:t>‹N°›</a:t>
            </a:fld>
            <a:endParaRPr lang="fr-FR"/>
          </a:p>
        </p:txBody>
      </p:sp>
    </p:spTree>
    <p:extLst>
      <p:ext uri="{BB962C8B-B14F-4D97-AF65-F5344CB8AC3E}">
        <p14:creationId xmlns:p14="http://schemas.microsoft.com/office/powerpoint/2010/main" val="21422472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E30BF35-F33E-40FC-813A-A34A587A1383}"/>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FD88909A-FF05-4610-A22C-32D3375073F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018FF8EC-94FB-4937-A665-BE45EB96D38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Espace réservé de la date 4">
            <a:extLst>
              <a:ext uri="{FF2B5EF4-FFF2-40B4-BE49-F238E27FC236}">
                <a16:creationId xmlns:a16="http://schemas.microsoft.com/office/drawing/2014/main" id="{37EFB789-F021-4923-BAF8-A541D9A58A0E}"/>
              </a:ext>
            </a:extLst>
          </p:cNvPr>
          <p:cNvSpPr>
            <a:spLocks noGrp="1"/>
          </p:cNvSpPr>
          <p:nvPr>
            <p:ph type="dt" sz="half" idx="10"/>
          </p:nvPr>
        </p:nvSpPr>
        <p:spPr/>
        <p:txBody>
          <a:bodyPr/>
          <a:lstStyle/>
          <a:p>
            <a:fld id="{112F0F5B-84FF-41EA-BBBE-D6B54E309929}" type="datetimeFigureOut">
              <a:rPr lang="fr-FR" smtClean="0"/>
              <a:t>09/01/2019</a:t>
            </a:fld>
            <a:endParaRPr lang="fr-FR"/>
          </a:p>
        </p:txBody>
      </p:sp>
      <p:sp>
        <p:nvSpPr>
          <p:cNvPr id="6" name="Espace réservé du pied de page 5">
            <a:extLst>
              <a:ext uri="{FF2B5EF4-FFF2-40B4-BE49-F238E27FC236}">
                <a16:creationId xmlns:a16="http://schemas.microsoft.com/office/drawing/2014/main" id="{0259D224-39E6-487D-B322-382D8BDC585F}"/>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BA15E1B7-37AD-4C64-A7EC-DB35D2E74898}"/>
              </a:ext>
            </a:extLst>
          </p:cNvPr>
          <p:cNvSpPr>
            <a:spLocks noGrp="1"/>
          </p:cNvSpPr>
          <p:nvPr>
            <p:ph type="sldNum" sz="quarter" idx="12"/>
          </p:nvPr>
        </p:nvSpPr>
        <p:spPr/>
        <p:txBody>
          <a:bodyPr/>
          <a:lstStyle/>
          <a:p>
            <a:fld id="{6F760B8B-4B6F-4DD0-9512-4E8F8C0ECF26}" type="slidenum">
              <a:rPr lang="fr-FR" smtClean="0"/>
              <a:t>‹N°›</a:t>
            </a:fld>
            <a:endParaRPr lang="fr-FR"/>
          </a:p>
        </p:txBody>
      </p:sp>
    </p:spTree>
    <p:extLst>
      <p:ext uri="{BB962C8B-B14F-4D97-AF65-F5344CB8AC3E}">
        <p14:creationId xmlns:p14="http://schemas.microsoft.com/office/powerpoint/2010/main" val="34481597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E15DCE58-50A5-4A1B-85D4-986C8E9F963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13B268FC-58E2-4D75-BF47-74C166446B2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82C758EF-34B5-4D30-A4C8-4D9B4481D40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2F0F5B-84FF-41EA-BBBE-D6B54E309929}" type="datetimeFigureOut">
              <a:rPr lang="fr-FR" smtClean="0"/>
              <a:t>09/01/2019</a:t>
            </a:fld>
            <a:endParaRPr lang="fr-FR"/>
          </a:p>
        </p:txBody>
      </p:sp>
      <p:sp>
        <p:nvSpPr>
          <p:cNvPr id="5" name="Espace réservé du pied de page 4">
            <a:extLst>
              <a:ext uri="{FF2B5EF4-FFF2-40B4-BE49-F238E27FC236}">
                <a16:creationId xmlns:a16="http://schemas.microsoft.com/office/drawing/2014/main" id="{8FFD99AF-14E1-47E7-A9FD-724EE24C10B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11FC507A-387D-4EC7-9CBA-906DA69E804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F760B8B-4B6F-4DD0-9512-4E8F8C0ECF26}" type="slidenum">
              <a:rPr lang="fr-FR" smtClean="0"/>
              <a:t>‹N°›</a:t>
            </a:fld>
            <a:endParaRPr lang="fr-FR"/>
          </a:p>
        </p:txBody>
      </p:sp>
    </p:spTree>
    <p:extLst>
      <p:ext uri="{BB962C8B-B14F-4D97-AF65-F5344CB8AC3E}">
        <p14:creationId xmlns:p14="http://schemas.microsoft.com/office/powerpoint/2010/main" val="350559732"/>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4.xml"/><Relationship Id="rId5" Type="http://schemas.openxmlformats.org/officeDocument/2006/relationships/image" Target="../media/image16.jpg"/><Relationship Id="rId4" Type="http://schemas.openxmlformats.org/officeDocument/2006/relationships/image" Target="../media/image15.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6.xml"/><Relationship Id="rId6" Type="http://schemas.openxmlformats.org/officeDocument/2006/relationships/image" Target="../media/image21.png"/><Relationship Id="rId5" Type="http://schemas.openxmlformats.org/officeDocument/2006/relationships/image" Target="../media/image20.jpeg"/><Relationship Id="rId4" Type="http://schemas.openxmlformats.org/officeDocument/2006/relationships/image" Target="../media/image19.jpg"/></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6.xml"/><Relationship Id="rId5" Type="http://schemas.openxmlformats.org/officeDocument/2006/relationships/image" Target="../media/image25.jpeg"/><Relationship Id="rId4" Type="http://schemas.openxmlformats.org/officeDocument/2006/relationships/image" Target="../media/image24.jpeg"/></Relationships>
</file>

<file path=ppt/slides/_rels/slide2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6.xml"/><Relationship Id="rId4" Type="http://schemas.openxmlformats.org/officeDocument/2006/relationships/image" Target="../media/image28.jpeg"/></Relationships>
</file>

<file path=ppt/slides/_rels/slide2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4.xml"/><Relationship Id="rId1" Type="http://schemas.openxmlformats.org/officeDocument/2006/relationships/slideLayout" Target="../slideLayouts/slideLayout6.xml"/><Relationship Id="rId5" Type="http://schemas.openxmlformats.org/officeDocument/2006/relationships/image" Target="../media/image31.jpeg"/><Relationship Id="rId4" Type="http://schemas.openxmlformats.org/officeDocument/2006/relationships/image" Target="../media/image30.jpeg"/></Relationships>
</file>

<file path=ppt/slides/_rels/slide2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6.xml"/><Relationship Id="rId5" Type="http://schemas.openxmlformats.org/officeDocument/2006/relationships/image" Target="../media/image35.jpeg"/><Relationship Id="rId4" Type="http://schemas.openxmlformats.org/officeDocument/2006/relationships/image" Target="../media/image34.jpeg"/></Relationships>
</file>

<file path=ppt/slides/_rels/slide2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6.xml"/><Relationship Id="rId4" Type="http://schemas.openxmlformats.org/officeDocument/2006/relationships/image" Target="../media/image38.jpeg"/></Relationships>
</file>

<file path=ppt/slides/_rels/slide25.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jpe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6.xml"/><Relationship Id="rId4" Type="http://schemas.openxmlformats.org/officeDocument/2006/relationships/image" Target="../media/image43.jpeg"/></Relationships>
</file>

<file path=ppt/slides/_rels/slide2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6.xml"/><Relationship Id="rId4" Type="http://schemas.openxmlformats.org/officeDocument/2006/relationships/image" Target="../media/image46.jpeg"/></Relationships>
</file>

<file path=ppt/slides/_rels/slide2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image" Target="../media/image52.jpeg"/><Relationship Id="rId1" Type="http://schemas.openxmlformats.org/officeDocument/2006/relationships/slideLayout" Target="../slideLayouts/slideLayout8.xml"/><Relationship Id="rId5" Type="http://schemas.openxmlformats.org/officeDocument/2006/relationships/image" Target="../media/image55.jpg"/><Relationship Id="rId4" Type="http://schemas.openxmlformats.org/officeDocument/2006/relationships/image" Target="../media/image54.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image" Target="../media/image56.jpg"/><Relationship Id="rId1" Type="http://schemas.openxmlformats.org/officeDocument/2006/relationships/slideLayout" Target="../slideLayouts/slideLayout8.xml"/><Relationship Id="rId4" Type="http://schemas.openxmlformats.org/officeDocument/2006/relationships/image" Target="../media/image58.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5.xml"/><Relationship Id="rId1" Type="http://schemas.openxmlformats.org/officeDocument/2006/relationships/slideLayout" Target="../slideLayouts/slideLayout8.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4.xml"/><Relationship Id="rId4" Type="http://schemas.openxmlformats.org/officeDocument/2006/relationships/image" Target="../media/image65.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jpg"/><Relationship Id="rId1" Type="http://schemas.openxmlformats.org/officeDocument/2006/relationships/slideLayout" Target="../slideLayouts/slideLayout7.xml"/><Relationship Id="rId6" Type="http://schemas.openxmlformats.org/officeDocument/2006/relationships/image" Target="../media/image70.jpeg"/><Relationship Id="rId5" Type="http://schemas.openxmlformats.org/officeDocument/2006/relationships/image" Target="../media/image69.jpeg"/><Relationship Id="rId4" Type="http://schemas.openxmlformats.org/officeDocument/2006/relationships/image" Target="../media/image68.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hyperlink" Target="https://www.bod.fr/librairie/le-livre-desther-christophe-stener-9782322108527" TargetMode="External"/><Relationship Id="rId2" Type="http://schemas.openxmlformats.org/officeDocument/2006/relationships/hyperlink" Target="https://www.amazon.fr/livre-dEsther-Une-ex%C3%A9g%C3%A8se-images/dp/2322108529/ref=sr_1_10?ie=UTF8&amp;qid=1545816636&amp;sr=8-10&amp;keywords=christophe+stener" TargetMode="External"/><Relationship Id="rId1" Type="http://schemas.openxmlformats.org/officeDocument/2006/relationships/slideLayout" Target="../slideLayouts/slideLayout7.xml"/><Relationship Id="rId5" Type="http://schemas.openxmlformats.org/officeDocument/2006/relationships/image" Target="../media/image1.jpeg"/><Relationship Id="rId4" Type="http://schemas.openxmlformats.org/officeDocument/2006/relationships/hyperlink" Target="https://livre.fnac.com/a13199862/Christophe-Stener-Le-livre-d-Esther?omnsearchpos=15"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8.xml"/><Relationship Id="rId4" Type="http://schemas.openxmlformats.org/officeDocument/2006/relationships/image" Target="../media/image4.JPG"/></Relationships>
</file>

<file path=ppt/slides/_rels/slide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A8AA5BC-4F7A-4226-8F99-6D824B226A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E5445C6-DD42-4979-86FF-03730E8C6D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734" y="321733"/>
            <a:ext cx="11573488" cy="6214534"/>
          </a:xfrm>
          <a:prstGeom prst="rect">
            <a:avLst/>
          </a:prstGeom>
          <a:solidFill>
            <a:schemeClr val="bg1">
              <a:lumMod val="75000"/>
              <a:lumOff val="25000"/>
            </a:schemeClr>
          </a:solidFill>
          <a:ln w="127000" cap="sq" cmpd="thinThick">
            <a:solidFill>
              <a:schemeClr val="bg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CFBC94BD-B180-43BB-882F-C2B5358F4426}"/>
              </a:ext>
            </a:extLst>
          </p:cNvPr>
          <p:cNvSpPr>
            <a:spLocks noGrp="1"/>
          </p:cNvSpPr>
          <p:nvPr>
            <p:ph type="ctrTitle"/>
          </p:nvPr>
        </p:nvSpPr>
        <p:spPr>
          <a:xfrm>
            <a:off x="1524000" y="1253870"/>
            <a:ext cx="9144000" cy="2840037"/>
          </a:xfrm>
        </p:spPr>
        <p:txBody>
          <a:bodyPr>
            <a:noAutofit/>
          </a:bodyPr>
          <a:lstStyle/>
          <a:p>
            <a:r>
              <a:rPr lang="fr-FR" sz="4800" dirty="0"/>
              <a:t>Le livre d’Esther</a:t>
            </a:r>
            <a:br>
              <a:rPr lang="fr-FR" sz="4800" dirty="0"/>
            </a:br>
            <a:r>
              <a:rPr lang="fr-FR" sz="4800" dirty="0"/>
              <a:t>Une exégèse en images</a:t>
            </a:r>
            <a:br>
              <a:rPr lang="fr-FR" sz="4800" dirty="0"/>
            </a:br>
            <a:br>
              <a:rPr lang="fr-FR" sz="4800" dirty="0"/>
            </a:br>
            <a:r>
              <a:rPr lang="fr-FR" sz="4800" dirty="0"/>
              <a:t>The book of Esther,  </a:t>
            </a:r>
            <a:br>
              <a:rPr lang="fr-FR" sz="4800" dirty="0"/>
            </a:br>
            <a:r>
              <a:rPr lang="fr-FR" sz="4800" dirty="0" err="1"/>
              <a:t>iconographical</a:t>
            </a:r>
            <a:r>
              <a:rPr lang="fr-FR" sz="4800" dirty="0"/>
              <a:t>  </a:t>
            </a:r>
            <a:r>
              <a:rPr lang="fr-FR" sz="4800" dirty="0" err="1"/>
              <a:t>exegesis</a:t>
            </a:r>
            <a:r>
              <a:rPr lang="fr-FR" sz="4800" dirty="0"/>
              <a:t> </a:t>
            </a:r>
          </a:p>
        </p:txBody>
      </p:sp>
      <p:sp>
        <p:nvSpPr>
          <p:cNvPr id="3" name="Sous-titre 2">
            <a:extLst>
              <a:ext uri="{FF2B5EF4-FFF2-40B4-BE49-F238E27FC236}">
                <a16:creationId xmlns:a16="http://schemas.microsoft.com/office/drawing/2014/main" id="{4E23EDBD-849B-4D60-B2E5-1281F0C658B2}"/>
              </a:ext>
            </a:extLst>
          </p:cNvPr>
          <p:cNvSpPr>
            <a:spLocks noGrp="1"/>
          </p:cNvSpPr>
          <p:nvPr>
            <p:ph type="subTitle" idx="1"/>
          </p:nvPr>
        </p:nvSpPr>
        <p:spPr>
          <a:xfrm>
            <a:off x="1524000" y="4256436"/>
            <a:ext cx="9144000" cy="1600818"/>
          </a:xfrm>
        </p:spPr>
        <p:txBody>
          <a:bodyPr>
            <a:normAutofit/>
          </a:bodyPr>
          <a:lstStyle/>
          <a:p>
            <a:r>
              <a:rPr lang="fr-FR" dirty="0">
                <a:solidFill>
                  <a:schemeClr val="accent1"/>
                </a:solidFill>
              </a:rPr>
              <a:t>Christophe STENER</a:t>
            </a:r>
          </a:p>
        </p:txBody>
      </p:sp>
      <p:cxnSp>
        <p:nvCxnSpPr>
          <p:cNvPr id="12" name="Straight Connector 11">
            <a:extLst>
              <a:ext uri="{FF2B5EF4-FFF2-40B4-BE49-F238E27FC236}">
                <a16:creationId xmlns:a16="http://schemas.microsoft.com/office/drawing/2014/main" id="{45000665-DFC7-417E-8FD7-516A0F15C97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24400" y="4109417"/>
            <a:ext cx="2743200" cy="0"/>
          </a:xfrm>
          <a:prstGeom prst="line">
            <a:avLst/>
          </a:prstGeom>
          <a:ln w="12700">
            <a:solidFill>
              <a:schemeClr val="tx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322359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E837AC83-74DD-4848-9D56-A493A5D1959C}"/>
              </a:ext>
            </a:extLst>
          </p:cNvPr>
          <p:cNvSpPr>
            <a:spLocks noGrp="1"/>
          </p:cNvSpPr>
          <p:nvPr>
            <p:ph type="title"/>
          </p:nvPr>
        </p:nvSpPr>
        <p:spPr/>
        <p:txBody>
          <a:bodyPr/>
          <a:lstStyle/>
          <a:p>
            <a:r>
              <a:rPr lang="fr-FR" dirty="0"/>
              <a:t>Histoire ancienne</a:t>
            </a:r>
            <a:br>
              <a:rPr lang="fr-FR" dirty="0"/>
            </a:br>
            <a:r>
              <a:rPr lang="fr-FR" dirty="0"/>
              <a:t>Ancient </a:t>
            </a:r>
            <a:r>
              <a:rPr lang="fr-FR" dirty="0" err="1"/>
              <a:t>History</a:t>
            </a:r>
            <a:endParaRPr lang="fr-FR" dirty="0"/>
          </a:p>
        </p:txBody>
      </p:sp>
    </p:spTree>
    <p:extLst>
      <p:ext uri="{BB962C8B-B14F-4D97-AF65-F5344CB8AC3E}">
        <p14:creationId xmlns:p14="http://schemas.microsoft.com/office/powerpoint/2010/main" val="31945770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CBF08C88-3702-4590-8112-6E9DA1B87BD5}"/>
              </a:ext>
            </a:extLst>
          </p:cNvPr>
          <p:cNvSpPr>
            <a:spLocks noGrp="1"/>
          </p:cNvSpPr>
          <p:nvPr>
            <p:ph type="title"/>
          </p:nvPr>
        </p:nvSpPr>
        <p:spPr>
          <a:xfrm>
            <a:off x="839788" y="457200"/>
            <a:ext cx="3932237" cy="5403850"/>
          </a:xfrm>
        </p:spPr>
        <p:txBody>
          <a:bodyPr>
            <a:normAutofit fontScale="90000"/>
          </a:bodyPr>
          <a:lstStyle/>
          <a:p>
            <a:r>
              <a:rPr lang="fr-FR" dirty="0"/>
              <a:t>Le livre d’Esther n’est pas l’Histoire mais, rédigé par un Juif vivant en Perse, il s’en inspire</a:t>
            </a:r>
            <a:br>
              <a:rPr lang="fr-FR" dirty="0"/>
            </a:br>
            <a:br>
              <a:rPr lang="fr-FR" dirty="0"/>
            </a:br>
            <a:r>
              <a:rPr lang="fr-FR" dirty="0"/>
              <a:t>The book of Esther </a:t>
            </a:r>
            <a:r>
              <a:rPr lang="fr-FR" dirty="0" err="1"/>
              <a:t>is</a:t>
            </a:r>
            <a:r>
              <a:rPr lang="fr-FR" dirty="0"/>
              <a:t> not </a:t>
            </a:r>
            <a:r>
              <a:rPr lang="fr-FR" dirty="0" err="1"/>
              <a:t>History</a:t>
            </a:r>
            <a:r>
              <a:rPr lang="fr-FR" dirty="0"/>
              <a:t> but </a:t>
            </a:r>
            <a:r>
              <a:rPr lang="fr-FR" dirty="0" err="1"/>
              <a:t>written</a:t>
            </a:r>
            <a:r>
              <a:rPr lang="fr-FR" dirty="0"/>
              <a:t> down  by a Persian </a:t>
            </a:r>
            <a:r>
              <a:rPr lang="fr-FR" dirty="0" err="1"/>
              <a:t>Jew</a:t>
            </a:r>
            <a:r>
              <a:rPr lang="fr-FR" dirty="0"/>
              <a:t> </a:t>
            </a:r>
            <a:r>
              <a:rPr lang="fr-FR" dirty="0" err="1"/>
              <a:t>is</a:t>
            </a:r>
            <a:r>
              <a:rPr lang="fr-FR" dirty="0"/>
              <a:t> full of </a:t>
            </a:r>
            <a:r>
              <a:rPr lang="fr-FR" dirty="0" err="1"/>
              <a:t>Babylonian</a:t>
            </a:r>
            <a:r>
              <a:rPr lang="fr-FR" dirty="0"/>
              <a:t> and Persian </a:t>
            </a:r>
            <a:r>
              <a:rPr lang="fr-FR" dirty="0" err="1"/>
              <a:t>history</a:t>
            </a:r>
            <a:r>
              <a:rPr lang="fr-FR" dirty="0"/>
              <a:t> </a:t>
            </a:r>
            <a:r>
              <a:rPr lang="fr-FR" dirty="0" err="1"/>
              <a:t>facts</a:t>
            </a:r>
            <a:br>
              <a:rPr lang="fr-FR" dirty="0"/>
            </a:br>
            <a:br>
              <a:rPr lang="fr-FR" dirty="0"/>
            </a:br>
            <a:r>
              <a:rPr lang="fr-FR" dirty="0" err="1"/>
              <a:t>Assuerus</a:t>
            </a:r>
            <a:r>
              <a:rPr lang="fr-FR" dirty="0"/>
              <a:t> est / </a:t>
            </a:r>
            <a:r>
              <a:rPr lang="fr-FR" dirty="0" err="1"/>
              <a:t>is</a:t>
            </a:r>
            <a:r>
              <a:rPr lang="fr-FR" dirty="0"/>
              <a:t> </a:t>
            </a:r>
            <a:r>
              <a:rPr lang="fr-FR" dirty="0" err="1"/>
              <a:t>Xerxes</a:t>
            </a:r>
            <a:endParaRPr lang="fr-FR" dirty="0"/>
          </a:p>
        </p:txBody>
      </p:sp>
      <p:pic>
        <p:nvPicPr>
          <p:cNvPr id="18" name="Image 17" descr="Une image contenant mur&#10;&#10;Description générée automatiquement">
            <a:extLst>
              <a:ext uri="{FF2B5EF4-FFF2-40B4-BE49-F238E27FC236}">
                <a16:creationId xmlns:a16="http://schemas.microsoft.com/office/drawing/2014/main" id="{6A0FD07A-D20B-4A60-8D07-22FA02B21E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72025" y="672465"/>
            <a:ext cx="6734175" cy="4762500"/>
          </a:xfrm>
          <a:prstGeom prst="rect">
            <a:avLst/>
          </a:prstGeom>
        </p:spPr>
      </p:pic>
      <p:sp>
        <p:nvSpPr>
          <p:cNvPr id="20" name="Espace réservé du contenu 19">
            <a:extLst>
              <a:ext uri="{FF2B5EF4-FFF2-40B4-BE49-F238E27FC236}">
                <a16:creationId xmlns:a16="http://schemas.microsoft.com/office/drawing/2014/main" id="{87982286-95C7-4DFF-98E4-8D4AFC5DCE3C}"/>
              </a:ext>
            </a:extLst>
          </p:cNvPr>
          <p:cNvSpPr>
            <a:spLocks noGrp="1"/>
          </p:cNvSpPr>
          <p:nvPr>
            <p:ph idx="1"/>
          </p:nvPr>
        </p:nvSpPr>
        <p:spPr>
          <a:xfrm>
            <a:off x="4772024" y="5537200"/>
            <a:ext cx="6810375" cy="852170"/>
          </a:xfrm>
        </p:spPr>
        <p:txBody>
          <a:bodyPr>
            <a:normAutofit fontScale="32500" lnSpcReduction="20000"/>
          </a:bodyPr>
          <a:lstStyle/>
          <a:p>
            <a:pPr marL="0" indent="0">
              <a:buNone/>
            </a:pPr>
            <a:r>
              <a:rPr lang="en-US" dirty="0"/>
              <a:t>Audience du </a:t>
            </a:r>
            <a:r>
              <a:rPr lang="en-US" dirty="0" err="1"/>
              <a:t>roi</a:t>
            </a:r>
            <a:r>
              <a:rPr lang="en-US" dirty="0"/>
              <a:t> Darius le Grand avec le Prince </a:t>
            </a:r>
            <a:r>
              <a:rPr lang="en-US" dirty="0" err="1"/>
              <a:t>Xerxès</a:t>
            </a:r>
            <a:r>
              <a:rPr lang="en-US" dirty="0"/>
              <a:t>  - </a:t>
            </a:r>
            <a:r>
              <a:rPr lang="en-US" dirty="0" err="1"/>
              <a:t>Escalier</a:t>
            </a:r>
            <a:r>
              <a:rPr lang="en-US" dirty="0"/>
              <a:t> du palais </a:t>
            </a:r>
            <a:r>
              <a:rPr lang="en-US" dirty="0" err="1"/>
              <a:t>d’Apadena</a:t>
            </a:r>
            <a:r>
              <a:rPr lang="en-US" dirty="0"/>
              <a:t> à Persepolis </a:t>
            </a:r>
          </a:p>
          <a:p>
            <a:pPr marL="0" indent="0">
              <a:buNone/>
            </a:pPr>
            <a:r>
              <a:rPr lang="en-US" dirty="0"/>
              <a:t>Achaemenid audience relief from the north facade of the Apadana Stairway Persepolis depicting Darius I The Great with his Crown Prince Xerxes </a:t>
            </a:r>
          </a:p>
          <a:p>
            <a:pPr marL="0" indent="0">
              <a:buNone/>
            </a:pPr>
            <a:r>
              <a:rPr lang="en-US" dirty="0"/>
              <a:t>Circa 519-465 BC)</a:t>
            </a:r>
            <a:endParaRPr lang="fr-FR" dirty="0"/>
          </a:p>
        </p:txBody>
      </p:sp>
    </p:spTree>
    <p:extLst>
      <p:ext uri="{BB962C8B-B14F-4D97-AF65-F5344CB8AC3E}">
        <p14:creationId xmlns:p14="http://schemas.microsoft.com/office/powerpoint/2010/main" val="9519514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CBF08C88-3702-4590-8112-6E9DA1B87BD5}"/>
              </a:ext>
            </a:extLst>
          </p:cNvPr>
          <p:cNvSpPr>
            <a:spLocks noGrp="1"/>
          </p:cNvSpPr>
          <p:nvPr>
            <p:ph type="title"/>
          </p:nvPr>
        </p:nvSpPr>
        <p:spPr>
          <a:xfrm>
            <a:off x="908822" y="508000"/>
            <a:ext cx="3351329" cy="5403850"/>
          </a:xfrm>
        </p:spPr>
        <p:txBody>
          <a:bodyPr>
            <a:normAutofit fontScale="90000"/>
          </a:bodyPr>
          <a:lstStyle/>
          <a:p>
            <a:r>
              <a:rPr lang="fr-FR" dirty="0"/>
              <a:t>Onomastique perse :</a:t>
            </a:r>
            <a:br>
              <a:rPr lang="fr-FR" dirty="0"/>
            </a:br>
            <a:r>
              <a:rPr lang="fr-FR" dirty="0"/>
              <a:t>Le nom d’Esther est dérivé d’Ishtar, Mardochée de Mardouk </a:t>
            </a:r>
            <a:br>
              <a:rPr lang="fr-FR" dirty="0"/>
            </a:br>
            <a:br>
              <a:rPr lang="fr-FR" dirty="0"/>
            </a:br>
            <a:br>
              <a:rPr lang="fr-FR" dirty="0"/>
            </a:br>
            <a:r>
              <a:rPr lang="fr-FR" dirty="0"/>
              <a:t>The </a:t>
            </a:r>
            <a:r>
              <a:rPr lang="fr-FR" dirty="0" err="1"/>
              <a:t>name</a:t>
            </a:r>
            <a:r>
              <a:rPr lang="fr-FR" dirty="0"/>
              <a:t> of Esther </a:t>
            </a:r>
            <a:r>
              <a:rPr lang="fr-FR" dirty="0" err="1"/>
              <a:t>may</a:t>
            </a:r>
            <a:r>
              <a:rPr lang="fr-FR" dirty="0"/>
              <a:t> </a:t>
            </a:r>
            <a:r>
              <a:rPr lang="fr-FR" dirty="0" err="1"/>
              <a:t>be</a:t>
            </a:r>
            <a:r>
              <a:rPr lang="fr-FR" dirty="0"/>
              <a:t> </a:t>
            </a:r>
            <a:r>
              <a:rPr lang="fr-FR" dirty="0" err="1"/>
              <a:t>derivated</a:t>
            </a:r>
            <a:r>
              <a:rPr lang="fr-FR" dirty="0"/>
              <a:t> </a:t>
            </a:r>
            <a:r>
              <a:rPr lang="fr-FR" dirty="0" err="1"/>
              <a:t>from</a:t>
            </a:r>
            <a:r>
              <a:rPr lang="fr-FR" dirty="0"/>
              <a:t> Ishtar, </a:t>
            </a:r>
            <a:br>
              <a:rPr lang="fr-FR" dirty="0"/>
            </a:br>
            <a:r>
              <a:rPr lang="fr-FR" dirty="0" err="1"/>
              <a:t>Mordekai</a:t>
            </a:r>
            <a:r>
              <a:rPr lang="fr-FR" dirty="0"/>
              <a:t> one  </a:t>
            </a:r>
            <a:r>
              <a:rPr lang="fr-FR" dirty="0" err="1"/>
              <a:t>from</a:t>
            </a:r>
            <a:r>
              <a:rPr lang="fr-FR" dirty="0"/>
              <a:t>  Mardouk</a:t>
            </a:r>
            <a:br>
              <a:rPr lang="fr-FR" dirty="0"/>
            </a:br>
            <a:endParaRPr lang="fr-FR" dirty="0"/>
          </a:p>
        </p:txBody>
      </p:sp>
      <p:pic>
        <p:nvPicPr>
          <p:cNvPr id="14" name="Image 13" descr="Une image contenant extérieur, bâtiment, pierre&#10;&#10;Description générée automatiquement">
            <a:extLst>
              <a:ext uri="{FF2B5EF4-FFF2-40B4-BE49-F238E27FC236}">
                <a16:creationId xmlns:a16="http://schemas.microsoft.com/office/drawing/2014/main" id="{6317E2AC-DCC1-4A86-AD48-8F87D7F1162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08429" y="845629"/>
            <a:ext cx="3375141" cy="5157215"/>
          </a:xfrm>
          <a:prstGeom prst="rect">
            <a:avLst/>
          </a:prstGeom>
        </p:spPr>
      </p:pic>
      <p:pic>
        <p:nvPicPr>
          <p:cNvPr id="16" name="Image 15" descr="Une image contenant pierre, bâtiment, texte, matériau de construction&#10;&#10;Description générée automatiquement">
            <a:extLst>
              <a:ext uri="{FF2B5EF4-FFF2-40B4-BE49-F238E27FC236}">
                <a16:creationId xmlns:a16="http://schemas.microsoft.com/office/drawing/2014/main" id="{1DD33D44-4570-43EC-849D-2F3C5242F9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91208" y="845629"/>
            <a:ext cx="3986784" cy="5157216"/>
          </a:xfrm>
          <a:prstGeom prst="rect">
            <a:avLst/>
          </a:prstGeom>
        </p:spPr>
      </p:pic>
    </p:spTree>
    <p:extLst>
      <p:ext uri="{BB962C8B-B14F-4D97-AF65-F5344CB8AC3E}">
        <p14:creationId xmlns:p14="http://schemas.microsoft.com/office/powerpoint/2010/main" val="24070470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CBF08C88-3702-4590-8112-6E9DA1B87BD5}"/>
              </a:ext>
            </a:extLst>
          </p:cNvPr>
          <p:cNvSpPr>
            <a:spLocks noGrp="1"/>
          </p:cNvSpPr>
          <p:nvPr>
            <p:ph type="title"/>
          </p:nvPr>
        </p:nvSpPr>
        <p:spPr>
          <a:xfrm>
            <a:off x="863600" y="1412240"/>
            <a:ext cx="3351329" cy="2824480"/>
          </a:xfrm>
        </p:spPr>
        <p:txBody>
          <a:bodyPr>
            <a:noAutofit/>
          </a:bodyPr>
          <a:lstStyle/>
          <a:p>
            <a:br>
              <a:rPr lang="fr-FR" dirty="0"/>
            </a:br>
            <a:br>
              <a:rPr lang="fr-FR" dirty="0"/>
            </a:br>
            <a:br>
              <a:rPr lang="fr-FR" dirty="0"/>
            </a:br>
            <a:r>
              <a:rPr lang="fr-FR" dirty="0"/>
              <a:t>Cyrus</a:t>
            </a:r>
            <a:br>
              <a:rPr lang="fr-FR" dirty="0"/>
            </a:br>
            <a:r>
              <a:rPr lang="fr-FR" dirty="0"/>
              <a:t>oint de Mardouk</a:t>
            </a:r>
            <a:br>
              <a:rPr lang="fr-FR" dirty="0"/>
            </a:br>
            <a:br>
              <a:rPr lang="fr-FR" dirty="0"/>
            </a:br>
            <a:r>
              <a:rPr lang="fr-FR" dirty="0"/>
              <a:t>Cyrus Mardouk favorite</a:t>
            </a:r>
            <a:br>
              <a:rPr lang="fr-FR" dirty="0"/>
            </a:br>
            <a:br>
              <a:rPr lang="fr-FR" dirty="0"/>
            </a:br>
            <a:endParaRPr lang="fr-FR" dirty="0"/>
          </a:p>
        </p:txBody>
      </p:sp>
      <p:pic>
        <p:nvPicPr>
          <p:cNvPr id="3" name="Image 2" descr="Une image contenant sombre&#10;&#10;Description générée automatiquement">
            <a:extLst>
              <a:ext uri="{FF2B5EF4-FFF2-40B4-BE49-F238E27FC236}">
                <a16:creationId xmlns:a16="http://schemas.microsoft.com/office/drawing/2014/main" id="{E496B8C5-B861-4B8B-B121-BDA2DE46C1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96732" y="0"/>
            <a:ext cx="6047188" cy="4531360"/>
          </a:xfrm>
          <a:prstGeom prst="rect">
            <a:avLst/>
          </a:prstGeom>
        </p:spPr>
      </p:pic>
      <p:sp>
        <p:nvSpPr>
          <p:cNvPr id="5" name="ZoneTexte 4">
            <a:extLst>
              <a:ext uri="{FF2B5EF4-FFF2-40B4-BE49-F238E27FC236}">
                <a16:creationId xmlns:a16="http://schemas.microsoft.com/office/drawing/2014/main" id="{AFD510C4-8F1A-4B31-A3C4-3156FD583003}"/>
              </a:ext>
            </a:extLst>
          </p:cNvPr>
          <p:cNvSpPr txBox="1"/>
          <p:nvPr/>
        </p:nvSpPr>
        <p:spPr>
          <a:xfrm>
            <a:off x="6228080" y="3667760"/>
            <a:ext cx="4419600" cy="369332"/>
          </a:xfrm>
          <a:prstGeom prst="rect">
            <a:avLst/>
          </a:prstGeom>
          <a:noFill/>
        </p:spPr>
        <p:txBody>
          <a:bodyPr wrap="square" rtlCol="0">
            <a:spAutoFit/>
          </a:bodyPr>
          <a:lstStyle/>
          <a:p>
            <a:r>
              <a:rPr lang="fr-FR" dirty="0"/>
              <a:t>Cylindre de Cyrus, 539, British </a:t>
            </a:r>
            <a:r>
              <a:rPr lang="fr-FR" dirty="0" err="1"/>
              <a:t>museum</a:t>
            </a:r>
            <a:endParaRPr lang="fr-FR" dirty="0"/>
          </a:p>
        </p:txBody>
      </p:sp>
      <p:sp>
        <p:nvSpPr>
          <p:cNvPr id="6" name="ZoneTexte 5">
            <a:extLst>
              <a:ext uri="{FF2B5EF4-FFF2-40B4-BE49-F238E27FC236}">
                <a16:creationId xmlns:a16="http://schemas.microsoft.com/office/drawing/2014/main" id="{1DA3EE8E-4F34-49AF-9596-A959FC742AF3}"/>
              </a:ext>
            </a:extLst>
          </p:cNvPr>
          <p:cNvSpPr txBox="1"/>
          <p:nvPr/>
        </p:nvSpPr>
        <p:spPr>
          <a:xfrm>
            <a:off x="4996732" y="4362212"/>
            <a:ext cx="6463748" cy="1477328"/>
          </a:xfrm>
          <a:prstGeom prst="rect">
            <a:avLst/>
          </a:prstGeom>
          <a:noFill/>
          <a:ln>
            <a:solidFill>
              <a:schemeClr val="tx1"/>
            </a:solidFill>
          </a:ln>
        </p:spPr>
        <p:txBody>
          <a:bodyPr wrap="square" rtlCol="0">
            <a:spAutoFit/>
          </a:bodyPr>
          <a:lstStyle/>
          <a:p>
            <a:pPr algn="ctr"/>
            <a:r>
              <a:rPr lang="fr-FR" dirty="0"/>
              <a:t>Je dis de Cyrus : « C’est mon berger » ; tout ce qui me plaît, il le fera réussir, en disant pour Jérusalem : « Qu’elle soit rebâtie »,</a:t>
            </a:r>
            <a:br>
              <a:rPr lang="fr-FR" dirty="0"/>
            </a:br>
            <a:r>
              <a:rPr lang="fr-FR" dirty="0"/>
              <a:t>et pour le temple : « Sois à nouveau fondé ! » </a:t>
            </a:r>
            <a:r>
              <a:rPr lang="fr-FR" i="1" dirty="0"/>
              <a:t>Isaïe 44,28</a:t>
            </a:r>
            <a:endParaRPr lang="fr-FR" dirty="0"/>
          </a:p>
          <a:p>
            <a:pPr algn="ctr"/>
            <a:endParaRPr lang="fr-FR" dirty="0"/>
          </a:p>
          <a:p>
            <a:pPr algn="ctr"/>
            <a:endParaRPr lang="fr-FR" dirty="0"/>
          </a:p>
        </p:txBody>
      </p:sp>
      <p:sp>
        <p:nvSpPr>
          <p:cNvPr id="2" name="ZoneTexte 1">
            <a:extLst>
              <a:ext uri="{FF2B5EF4-FFF2-40B4-BE49-F238E27FC236}">
                <a16:creationId xmlns:a16="http://schemas.microsoft.com/office/drawing/2014/main" id="{D95A8AF7-E056-4BCA-9718-B00337137B6F}"/>
              </a:ext>
            </a:extLst>
          </p:cNvPr>
          <p:cNvSpPr txBox="1"/>
          <p:nvPr/>
        </p:nvSpPr>
        <p:spPr>
          <a:xfrm>
            <a:off x="863600" y="4236720"/>
            <a:ext cx="4133132" cy="2123658"/>
          </a:xfrm>
          <a:prstGeom prst="rect">
            <a:avLst/>
          </a:prstGeom>
          <a:noFill/>
        </p:spPr>
        <p:txBody>
          <a:bodyPr wrap="square" rtlCol="0">
            <a:spAutoFit/>
          </a:bodyPr>
          <a:lstStyle/>
          <a:p>
            <a:r>
              <a:rPr lang="fr-FR" sz="4400" dirty="0"/>
              <a:t>Cyrus HYWH  Messie </a:t>
            </a:r>
          </a:p>
          <a:p>
            <a:r>
              <a:rPr lang="fr-FR" sz="4400" dirty="0" err="1"/>
              <a:t>Messiah</a:t>
            </a:r>
            <a:endParaRPr lang="fr-FR" sz="4400" dirty="0"/>
          </a:p>
        </p:txBody>
      </p:sp>
    </p:spTree>
    <p:extLst>
      <p:ext uri="{BB962C8B-B14F-4D97-AF65-F5344CB8AC3E}">
        <p14:creationId xmlns:p14="http://schemas.microsoft.com/office/powerpoint/2010/main" val="2459063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1707FC24-6981-43D9-B525-C7832BA22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11449"/>
            <a:ext cx="4332307" cy="6179552"/>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re 3">
            <a:extLst>
              <a:ext uri="{FF2B5EF4-FFF2-40B4-BE49-F238E27FC236}">
                <a16:creationId xmlns:a16="http://schemas.microsoft.com/office/drawing/2014/main" id="{6DB41186-2B5A-48B6-B09B-5DB10E692A05}"/>
              </a:ext>
            </a:extLst>
          </p:cNvPr>
          <p:cNvSpPr>
            <a:spLocks noGrp="1"/>
          </p:cNvSpPr>
          <p:nvPr>
            <p:ph type="title"/>
          </p:nvPr>
        </p:nvSpPr>
        <p:spPr>
          <a:xfrm>
            <a:off x="742950" y="742951"/>
            <a:ext cx="3476625" cy="4962524"/>
          </a:xfrm>
        </p:spPr>
        <p:txBody>
          <a:bodyPr vert="horz" lIns="91440" tIns="45720" rIns="91440" bIns="45720" rtlCol="0" anchor="ctr">
            <a:normAutofit/>
          </a:bodyPr>
          <a:lstStyle/>
          <a:p>
            <a:pPr algn="ctr"/>
            <a:r>
              <a:rPr lang="en-US" sz="2600" kern="1200" dirty="0">
                <a:solidFill>
                  <a:srgbClr val="FFFFFF"/>
                </a:solidFill>
                <a:latin typeface="+mj-lt"/>
                <a:ea typeface="+mj-ea"/>
                <a:cs typeface="+mj-cs"/>
              </a:rPr>
              <a:t>Purim de/from</a:t>
            </a:r>
            <a:br>
              <a:rPr lang="en-US" sz="2600" kern="1200" dirty="0">
                <a:solidFill>
                  <a:srgbClr val="FFFFFF"/>
                </a:solidFill>
                <a:latin typeface="+mj-lt"/>
                <a:ea typeface="+mj-ea"/>
                <a:cs typeface="+mj-cs"/>
              </a:rPr>
            </a:br>
            <a:r>
              <a:rPr lang="en-US" sz="2600" kern="1200" dirty="0" err="1">
                <a:solidFill>
                  <a:srgbClr val="FFFFFF"/>
                </a:solidFill>
                <a:latin typeface="+mj-lt"/>
                <a:ea typeface="+mj-ea"/>
                <a:cs typeface="+mj-cs"/>
              </a:rPr>
              <a:t>pur</a:t>
            </a:r>
            <a:r>
              <a:rPr lang="en-US" sz="2600" kern="1200" dirty="0">
                <a:solidFill>
                  <a:srgbClr val="FFFFFF"/>
                </a:solidFill>
                <a:latin typeface="+mj-lt"/>
                <a:ea typeface="+mj-ea"/>
                <a:cs typeface="+mj-cs"/>
              </a:rPr>
              <a:t> (</a:t>
            </a:r>
            <a:r>
              <a:rPr lang="en-US" sz="2600" kern="1200" dirty="0" err="1">
                <a:solidFill>
                  <a:srgbClr val="FFFFFF"/>
                </a:solidFill>
                <a:latin typeface="+mj-lt"/>
                <a:ea typeface="+mj-ea"/>
                <a:cs typeface="+mj-cs"/>
              </a:rPr>
              <a:t>akkadien</a:t>
            </a:r>
            <a:r>
              <a:rPr lang="en-US" sz="2600" kern="1200" dirty="0">
                <a:solidFill>
                  <a:srgbClr val="FFFFFF"/>
                </a:solidFill>
                <a:latin typeface="+mj-lt"/>
                <a:ea typeface="+mj-ea"/>
                <a:cs typeface="+mj-cs"/>
              </a:rPr>
              <a:t>) : sort, odds</a:t>
            </a:r>
            <a:br>
              <a:rPr lang="en-US" sz="2600" kern="1200" dirty="0">
                <a:solidFill>
                  <a:srgbClr val="FFFFFF"/>
                </a:solidFill>
                <a:latin typeface="+mj-lt"/>
                <a:ea typeface="+mj-ea"/>
                <a:cs typeface="+mj-cs"/>
              </a:rPr>
            </a:br>
            <a:br>
              <a:rPr lang="en-US" sz="2600" kern="1200" dirty="0">
                <a:solidFill>
                  <a:srgbClr val="FFFFFF"/>
                </a:solidFill>
                <a:latin typeface="+mj-lt"/>
                <a:ea typeface="+mj-ea"/>
                <a:cs typeface="+mj-cs"/>
              </a:rPr>
            </a:br>
            <a:r>
              <a:rPr lang="en-US" sz="2600" kern="1200" dirty="0">
                <a:solidFill>
                  <a:srgbClr val="FFFFFF"/>
                </a:solidFill>
                <a:latin typeface="+mj-lt"/>
                <a:ea typeface="+mj-ea"/>
                <a:cs typeface="+mj-cs"/>
              </a:rPr>
              <a:t>Fête de </a:t>
            </a:r>
            <a:r>
              <a:rPr lang="en-US" sz="2600" kern="1200" dirty="0" err="1">
                <a:solidFill>
                  <a:srgbClr val="FFFFFF"/>
                </a:solidFill>
                <a:latin typeface="+mj-lt"/>
                <a:ea typeface="+mj-ea"/>
                <a:cs typeface="+mj-cs"/>
              </a:rPr>
              <a:t>Pourim</a:t>
            </a:r>
            <a:r>
              <a:rPr lang="en-US" sz="2600" kern="1200" dirty="0">
                <a:solidFill>
                  <a:srgbClr val="FFFFFF"/>
                </a:solidFill>
                <a:latin typeface="+mj-lt"/>
                <a:ea typeface="+mj-ea"/>
                <a:cs typeface="+mj-cs"/>
              </a:rPr>
              <a:t> </a:t>
            </a:r>
            <a:r>
              <a:rPr lang="en-US" sz="2600" kern="1200" dirty="0" err="1">
                <a:solidFill>
                  <a:srgbClr val="FFFFFF"/>
                </a:solidFill>
                <a:latin typeface="+mj-lt"/>
                <a:ea typeface="+mj-ea"/>
                <a:cs typeface="+mj-cs"/>
              </a:rPr>
              <a:t>dérivée</a:t>
            </a:r>
            <a:r>
              <a:rPr lang="en-US" sz="2600" kern="1200" dirty="0">
                <a:solidFill>
                  <a:srgbClr val="FFFFFF"/>
                </a:solidFill>
                <a:latin typeface="+mj-lt"/>
                <a:ea typeface="+mj-ea"/>
                <a:cs typeface="+mj-cs"/>
              </a:rPr>
              <a:t> de </a:t>
            </a:r>
            <a:r>
              <a:rPr lang="en-US" sz="2600" kern="1200" dirty="0" err="1">
                <a:solidFill>
                  <a:srgbClr val="FFFFFF"/>
                </a:solidFill>
                <a:latin typeface="+mj-lt"/>
                <a:ea typeface="+mj-ea"/>
                <a:cs typeface="+mj-cs"/>
              </a:rPr>
              <a:t>l’Akitu</a:t>
            </a:r>
            <a:r>
              <a:rPr lang="en-US" sz="2600" kern="1200" dirty="0">
                <a:solidFill>
                  <a:srgbClr val="FFFFFF"/>
                </a:solidFill>
                <a:latin typeface="+mj-lt"/>
                <a:ea typeface="+mj-ea"/>
                <a:cs typeface="+mj-cs"/>
              </a:rPr>
              <a:t>, fête de </a:t>
            </a:r>
            <a:r>
              <a:rPr lang="en-US" sz="2600" kern="1200" dirty="0" err="1">
                <a:solidFill>
                  <a:srgbClr val="FFFFFF"/>
                </a:solidFill>
                <a:latin typeface="+mj-lt"/>
                <a:ea typeface="+mj-ea"/>
                <a:cs typeface="+mj-cs"/>
              </a:rPr>
              <a:t>Mardouk</a:t>
            </a:r>
            <a:br>
              <a:rPr lang="en-US" sz="2600" kern="1200" dirty="0">
                <a:solidFill>
                  <a:srgbClr val="FFFFFF"/>
                </a:solidFill>
                <a:latin typeface="+mj-lt"/>
                <a:ea typeface="+mj-ea"/>
                <a:cs typeface="+mj-cs"/>
              </a:rPr>
            </a:br>
            <a:br>
              <a:rPr lang="en-US" sz="2600" kern="1200" dirty="0">
                <a:solidFill>
                  <a:srgbClr val="FFFFFF"/>
                </a:solidFill>
                <a:latin typeface="+mj-lt"/>
                <a:ea typeface="+mj-ea"/>
                <a:cs typeface="+mj-cs"/>
              </a:rPr>
            </a:br>
            <a:r>
              <a:rPr lang="en-US" sz="2600" kern="1200" dirty="0" err="1">
                <a:solidFill>
                  <a:srgbClr val="FFFFFF"/>
                </a:solidFill>
                <a:latin typeface="+mj-lt"/>
                <a:ea typeface="+mj-ea"/>
                <a:cs typeface="+mj-cs"/>
              </a:rPr>
              <a:t>Libération</a:t>
            </a:r>
            <a:r>
              <a:rPr lang="en-US" sz="2600" kern="1200" dirty="0">
                <a:solidFill>
                  <a:srgbClr val="FFFFFF"/>
                </a:solidFill>
                <a:latin typeface="+mj-lt"/>
                <a:ea typeface="+mj-ea"/>
                <a:cs typeface="+mj-cs"/>
              </a:rPr>
              <a:t> des </a:t>
            </a:r>
            <a:r>
              <a:rPr lang="en-US" sz="2600" kern="1200" dirty="0" err="1">
                <a:solidFill>
                  <a:srgbClr val="FFFFFF"/>
                </a:solidFill>
                <a:latin typeface="+mj-lt"/>
                <a:ea typeface="+mj-ea"/>
                <a:cs typeface="+mj-cs"/>
              </a:rPr>
              <a:t>Juifs</a:t>
            </a:r>
            <a:r>
              <a:rPr lang="en-US" sz="2600" kern="1200" dirty="0">
                <a:solidFill>
                  <a:srgbClr val="FFFFFF"/>
                </a:solidFill>
                <a:latin typeface="+mj-lt"/>
                <a:ea typeface="+mj-ea"/>
                <a:cs typeface="+mj-cs"/>
              </a:rPr>
              <a:t> par Cyrus II le Grand </a:t>
            </a:r>
            <a:br>
              <a:rPr lang="en-US" sz="2600" kern="1200" dirty="0">
                <a:solidFill>
                  <a:srgbClr val="FFFFFF"/>
                </a:solidFill>
                <a:latin typeface="+mj-lt"/>
                <a:ea typeface="+mj-ea"/>
                <a:cs typeface="+mj-cs"/>
              </a:rPr>
            </a:br>
            <a:br>
              <a:rPr lang="en-US" sz="2600" kern="1200" dirty="0">
                <a:solidFill>
                  <a:srgbClr val="FFFFFF"/>
                </a:solidFill>
                <a:latin typeface="+mj-lt"/>
                <a:ea typeface="+mj-ea"/>
                <a:cs typeface="+mj-cs"/>
              </a:rPr>
            </a:br>
            <a:br>
              <a:rPr lang="en-US" sz="2600" kern="1200" dirty="0">
                <a:solidFill>
                  <a:srgbClr val="FFFFFF"/>
                </a:solidFill>
                <a:latin typeface="+mj-lt"/>
                <a:ea typeface="+mj-ea"/>
                <a:cs typeface="+mj-cs"/>
              </a:rPr>
            </a:br>
            <a:endParaRPr lang="en-US" sz="2600" kern="1200" dirty="0">
              <a:solidFill>
                <a:srgbClr val="FFFFFF"/>
              </a:solidFill>
              <a:latin typeface="+mj-lt"/>
              <a:ea typeface="+mj-ea"/>
              <a:cs typeface="+mj-cs"/>
            </a:endParaRPr>
          </a:p>
        </p:txBody>
      </p:sp>
      <p:pic>
        <p:nvPicPr>
          <p:cNvPr id="15" name="Image 9">
            <a:extLst>
              <a:ext uri="{FF2B5EF4-FFF2-40B4-BE49-F238E27FC236}">
                <a16:creationId xmlns:a16="http://schemas.microsoft.com/office/drawing/2014/main" id="{7FC381B6-3A3B-4FD7-A5BB-8AE8215798D9}"/>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096000" y="311449"/>
            <a:ext cx="4969272" cy="5880796"/>
          </a:xfrm>
          <a:prstGeom prst="rect">
            <a:avLst/>
          </a:prstGeom>
        </p:spPr>
      </p:pic>
      <p:sp>
        <p:nvSpPr>
          <p:cNvPr id="13" name="ZoneTexte 12">
            <a:extLst>
              <a:ext uri="{FF2B5EF4-FFF2-40B4-BE49-F238E27FC236}">
                <a16:creationId xmlns:a16="http://schemas.microsoft.com/office/drawing/2014/main" id="{19ED9999-CD55-4263-B4B4-49F51E58797E}"/>
              </a:ext>
            </a:extLst>
          </p:cNvPr>
          <p:cNvSpPr txBox="1"/>
          <p:nvPr/>
        </p:nvSpPr>
        <p:spPr>
          <a:xfrm>
            <a:off x="6096000" y="6192245"/>
            <a:ext cx="4866640" cy="369332"/>
          </a:xfrm>
          <a:prstGeom prst="rect">
            <a:avLst/>
          </a:prstGeom>
          <a:noFill/>
        </p:spPr>
        <p:txBody>
          <a:bodyPr wrap="square" rtlCol="0">
            <a:spAutoFit/>
          </a:bodyPr>
          <a:lstStyle/>
          <a:p>
            <a:r>
              <a:rPr lang="fr-FR" dirty="0"/>
              <a:t>Fouquet , Cyrus le Grand  et les Hébreux, 1470</a:t>
            </a:r>
          </a:p>
        </p:txBody>
      </p:sp>
    </p:spTree>
    <p:extLst>
      <p:ext uri="{BB962C8B-B14F-4D97-AF65-F5344CB8AC3E}">
        <p14:creationId xmlns:p14="http://schemas.microsoft.com/office/powerpoint/2010/main" val="2806778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E837AC83-74DD-4848-9D56-A493A5D1959C}"/>
              </a:ext>
            </a:extLst>
          </p:cNvPr>
          <p:cNvSpPr>
            <a:spLocks noGrp="1"/>
          </p:cNvSpPr>
          <p:nvPr>
            <p:ph type="title"/>
          </p:nvPr>
        </p:nvSpPr>
        <p:spPr/>
        <p:txBody>
          <a:bodyPr/>
          <a:lstStyle/>
          <a:p>
            <a:r>
              <a:rPr lang="fr-FR" dirty="0"/>
              <a:t>Les personnages</a:t>
            </a:r>
            <a:br>
              <a:rPr lang="fr-FR" dirty="0"/>
            </a:br>
            <a:r>
              <a:rPr lang="fr-FR" dirty="0" err="1"/>
              <a:t>Characters</a:t>
            </a:r>
            <a:endParaRPr lang="fr-FR" dirty="0"/>
          </a:p>
        </p:txBody>
      </p:sp>
    </p:spTree>
    <p:extLst>
      <p:ext uri="{BB962C8B-B14F-4D97-AF65-F5344CB8AC3E}">
        <p14:creationId xmlns:p14="http://schemas.microsoft.com/office/powerpoint/2010/main" val="39950815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contenu 4">
            <a:extLst>
              <a:ext uri="{FF2B5EF4-FFF2-40B4-BE49-F238E27FC236}">
                <a16:creationId xmlns:a16="http://schemas.microsoft.com/office/drawing/2014/main" id="{06C9B65C-BB21-4CC5-8D4C-B9A94F3ED031}"/>
              </a:ext>
            </a:extLst>
          </p:cNvPr>
          <p:cNvSpPr>
            <a:spLocks noGrp="1"/>
          </p:cNvSpPr>
          <p:nvPr>
            <p:ph sz="half" idx="1"/>
          </p:nvPr>
        </p:nvSpPr>
        <p:spPr>
          <a:xfrm>
            <a:off x="544510" y="0"/>
            <a:ext cx="3763097" cy="1613535"/>
          </a:xfrm>
        </p:spPr>
        <p:txBody>
          <a:bodyPr/>
          <a:lstStyle/>
          <a:p>
            <a:pPr marL="0" indent="0">
              <a:buNone/>
            </a:pPr>
            <a:r>
              <a:rPr lang="fr-FR" dirty="0"/>
              <a:t>Les mauvais - Bad </a:t>
            </a:r>
            <a:r>
              <a:rPr lang="fr-FR" dirty="0" err="1"/>
              <a:t>ones</a:t>
            </a:r>
            <a:endParaRPr lang="fr-FR" dirty="0"/>
          </a:p>
          <a:p>
            <a:pPr marL="0" indent="0">
              <a:buNone/>
            </a:pPr>
            <a:r>
              <a:rPr lang="fr-FR" dirty="0" err="1"/>
              <a:t>Haman</a:t>
            </a:r>
            <a:r>
              <a:rPr lang="fr-FR" dirty="0"/>
              <a:t> - </a:t>
            </a:r>
            <a:r>
              <a:rPr lang="fr-FR" dirty="0" err="1"/>
              <a:t>Vashti</a:t>
            </a:r>
            <a:endParaRPr lang="fr-FR" dirty="0"/>
          </a:p>
        </p:txBody>
      </p:sp>
      <p:sp>
        <p:nvSpPr>
          <p:cNvPr id="6" name="Espace réservé du contenu 5">
            <a:extLst>
              <a:ext uri="{FF2B5EF4-FFF2-40B4-BE49-F238E27FC236}">
                <a16:creationId xmlns:a16="http://schemas.microsoft.com/office/drawing/2014/main" id="{40DF1777-D219-4944-A2F5-7A1B09CE0B73}"/>
              </a:ext>
            </a:extLst>
          </p:cNvPr>
          <p:cNvSpPr>
            <a:spLocks noGrp="1"/>
          </p:cNvSpPr>
          <p:nvPr>
            <p:ph sz="half" idx="2"/>
          </p:nvPr>
        </p:nvSpPr>
        <p:spPr>
          <a:xfrm>
            <a:off x="7670799" y="95919"/>
            <a:ext cx="3683000" cy="1613535"/>
          </a:xfrm>
        </p:spPr>
        <p:txBody>
          <a:bodyPr/>
          <a:lstStyle/>
          <a:p>
            <a:pPr marL="0" indent="0">
              <a:buNone/>
            </a:pPr>
            <a:r>
              <a:rPr lang="fr-FR" dirty="0"/>
              <a:t>Les bons – Good </a:t>
            </a:r>
            <a:r>
              <a:rPr lang="fr-FR" dirty="0" err="1"/>
              <a:t>ones</a:t>
            </a:r>
            <a:endParaRPr lang="fr-FR" dirty="0"/>
          </a:p>
          <a:p>
            <a:pPr marL="0" indent="0">
              <a:buNone/>
            </a:pPr>
            <a:r>
              <a:rPr lang="fr-FR" dirty="0"/>
              <a:t>Mardochée – Esther - </a:t>
            </a:r>
          </a:p>
        </p:txBody>
      </p:sp>
      <p:sp>
        <p:nvSpPr>
          <p:cNvPr id="8" name="Espace réservé du contenu 4">
            <a:extLst>
              <a:ext uri="{FF2B5EF4-FFF2-40B4-BE49-F238E27FC236}">
                <a16:creationId xmlns:a16="http://schemas.microsoft.com/office/drawing/2014/main" id="{9F7E5DAA-8997-4D8D-8C28-D46D0FFE5F07}"/>
              </a:ext>
            </a:extLst>
          </p:cNvPr>
          <p:cNvSpPr txBox="1">
            <a:spLocks/>
          </p:cNvSpPr>
          <p:nvPr/>
        </p:nvSpPr>
        <p:spPr>
          <a:xfrm>
            <a:off x="4636292" y="95919"/>
            <a:ext cx="3027681" cy="161353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fr-FR" dirty="0" err="1"/>
              <a:t>Assuerus</a:t>
            </a:r>
            <a:r>
              <a:rPr lang="fr-FR" dirty="0"/>
              <a:t> : de païen à Messie</a:t>
            </a:r>
          </a:p>
          <a:p>
            <a:pPr marL="0" indent="0">
              <a:buFont typeface="Arial" panose="020B0604020202020204" pitchFamily="34" charset="0"/>
              <a:buNone/>
            </a:pPr>
            <a:r>
              <a:rPr lang="fr-FR" dirty="0"/>
              <a:t>Former </a:t>
            </a:r>
            <a:r>
              <a:rPr lang="fr-FR" dirty="0" err="1"/>
              <a:t>bad</a:t>
            </a:r>
            <a:r>
              <a:rPr lang="fr-FR" dirty="0"/>
              <a:t> </a:t>
            </a:r>
            <a:r>
              <a:rPr lang="fr-FR" dirty="0" err="1"/>
              <a:t>guy</a:t>
            </a:r>
            <a:endParaRPr lang="fr-FR" dirty="0"/>
          </a:p>
        </p:txBody>
      </p:sp>
      <p:pic>
        <p:nvPicPr>
          <p:cNvPr id="10" name="Image 9" descr="Une image contenant homme, intérieur&#10;&#10;Description générée automatiquement">
            <a:extLst>
              <a:ext uri="{FF2B5EF4-FFF2-40B4-BE49-F238E27FC236}">
                <a16:creationId xmlns:a16="http://schemas.microsoft.com/office/drawing/2014/main" id="{44C693BE-C71F-4AF1-9CD5-F92B4B74E3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09440" y="1945640"/>
            <a:ext cx="3159528" cy="3787106"/>
          </a:xfrm>
          <a:prstGeom prst="rect">
            <a:avLst/>
          </a:prstGeom>
        </p:spPr>
      </p:pic>
      <p:sp>
        <p:nvSpPr>
          <p:cNvPr id="11" name="ZoneTexte 10">
            <a:extLst>
              <a:ext uri="{FF2B5EF4-FFF2-40B4-BE49-F238E27FC236}">
                <a16:creationId xmlns:a16="http://schemas.microsoft.com/office/drawing/2014/main" id="{38DFD71F-883D-474A-895E-D8243CF617AD}"/>
              </a:ext>
            </a:extLst>
          </p:cNvPr>
          <p:cNvSpPr txBox="1"/>
          <p:nvPr/>
        </p:nvSpPr>
        <p:spPr>
          <a:xfrm>
            <a:off x="4439919" y="5720080"/>
            <a:ext cx="3159761" cy="646331"/>
          </a:xfrm>
          <a:prstGeom prst="rect">
            <a:avLst/>
          </a:prstGeom>
          <a:noFill/>
        </p:spPr>
        <p:txBody>
          <a:bodyPr wrap="square" rtlCol="0">
            <a:spAutoFit/>
          </a:bodyPr>
          <a:lstStyle/>
          <a:p>
            <a:pPr algn="ctr"/>
            <a:r>
              <a:rPr lang="fr-FR" dirty="0" err="1"/>
              <a:t>Mauricy</a:t>
            </a:r>
            <a:r>
              <a:rPr lang="fr-FR" dirty="0"/>
              <a:t> Gottlieb, autoportrait en Assuérus, 1868</a:t>
            </a:r>
          </a:p>
        </p:txBody>
      </p:sp>
      <p:pic>
        <p:nvPicPr>
          <p:cNvPr id="13" name="Image 12" descr="Une image contenant photo, bâtiment&#10;&#10;Description générée automatiquement">
            <a:extLst>
              <a:ext uri="{FF2B5EF4-FFF2-40B4-BE49-F238E27FC236}">
                <a16:creationId xmlns:a16="http://schemas.microsoft.com/office/drawing/2014/main" id="{A7FC5DAF-F234-4855-A750-989DBE75EF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3800" y="3550495"/>
            <a:ext cx="3793808" cy="2975400"/>
          </a:xfrm>
          <a:prstGeom prst="rect">
            <a:avLst/>
          </a:prstGeom>
        </p:spPr>
      </p:pic>
      <p:sp>
        <p:nvSpPr>
          <p:cNvPr id="14" name="ZoneTexte 13">
            <a:extLst>
              <a:ext uri="{FF2B5EF4-FFF2-40B4-BE49-F238E27FC236}">
                <a16:creationId xmlns:a16="http://schemas.microsoft.com/office/drawing/2014/main" id="{6C5BCF59-482D-49C4-96BB-6A780AE09C52}"/>
              </a:ext>
            </a:extLst>
          </p:cNvPr>
          <p:cNvSpPr txBox="1"/>
          <p:nvPr/>
        </p:nvSpPr>
        <p:spPr>
          <a:xfrm>
            <a:off x="513800" y="6525895"/>
            <a:ext cx="3793808" cy="369332"/>
          </a:xfrm>
          <a:prstGeom prst="rect">
            <a:avLst/>
          </a:prstGeom>
          <a:noFill/>
        </p:spPr>
        <p:txBody>
          <a:bodyPr wrap="square" rtlCol="0">
            <a:spAutoFit/>
          </a:bodyPr>
          <a:lstStyle/>
          <a:p>
            <a:r>
              <a:rPr lang="fr-FR" dirty="0" err="1"/>
              <a:t>Megila</a:t>
            </a:r>
            <a:r>
              <a:rPr lang="fr-FR" dirty="0"/>
              <a:t>, 1619, Coll. Gross</a:t>
            </a:r>
          </a:p>
        </p:txBody>
      </p:sp>
      <p:pic>
        <p:nvPicPr>
          <p:cNvPr id="16" name="Image 15" descr="Une image contenant texte, livre&#10;&#10;Description générée automatiquement">
            <a:extLst>
              <a:ext uri="{FF2B5EF4-FFF2-40B4-BE49-F238E27FC236}">
                <a16:creationId xmlns:a16="http://schemas.microsoft.com/office/drawing/2014/main" id="{FD54D46E-D1D3-4F7C-9F14-FB287CD811F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97653" y="1356185"/>
            <a:ext cx="3229293" cy="4388620"/>
          </a:xfrm>
          <a:prstGeom prst="rect">
            <a:avLst/>
          </a:prstGeom>
        </p:spPr>
      </p:pic>
      <p:sp>
        <p:nvSpPr>
          <p:cNvPr id="17" name="ZoneTexte 16">
            <a:extLst>
              <a:ext uri="{FF2B5EF4-FFF2-40B4-BE49-F238E27FC236}">
                <a16:creationId xmlns:a16="http://schemas.microsoft.com/office/drawing/2014/main" id="{0E8A3C6F-9EED-4962-86C8-57D732D922A1}"/>
              </a:ext>
            </a:extLst>
          </p:cNvPr>
          <p:cNvSpPr txBox="1"/>
          <p:nvPr/>
        </p:nvSpPr>
        <p:spPr>
          <a:xfrm>
            <a:off x="8080845" y="5744805"/>
            <a:ext cx="3159528" cy="646331"/>
          </a:xfrm>
          <a:prstGeom prst="rect">
            <a:avLst/>
          </a:prstGeom>
          <a:noFill/>
        </p:spPr>
        <p:txBody>
          <a:bodyPr wrap="square" rtlCol="0">
            <a:spAutoFit/>
          </a:bodyPr>
          <a:lstStyle/>
          <a:p>
            <a:pPr algn="ctr"/>
            <a:r>
              <a:rPr lang="fr-FR" dirty="0"/>
              <a:t>Marc Chagall, Esther et Mardochée, 1960</a:t>
            </a:r>
          </a:p>
        </p:txBody>
      </p:sp>
      <p:pic>
        <p:nvPicPr>
          <p:cNvPr id="19" name="Image 18" descr="Une image contenant bâtiment, mur, terrain, extérieur&#10;&#10;Description générée automatiquement">
            <a:extLst>
              <a:ext uri="{FF2B5EF4-FFF2-40B4-BE49-F238E27FC236}">
                <a16:creationId xmlns:a16="http://schemas.microsoft.com/office/drawing/2014/main" id="{A27C09B5-C5E1-4CFF-86D8-068A045E91B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4511" y="1090843"/>
            <a:ext cx="3793808" cy="2459652"/>
          </a:xfrm>
          <a:prstGeom prst="rect">
            <a:avLst/>
          </a:prstGeom>
        </p:spPr>
      </p:pic>
      <p:sp>
        <p:nvSpPr>
          <p:cNvPr id="20" name="ZoneTexte 19">
            <a:extLst>
              <a:ext uri="{FF2B5EF4-FFF2-40B4-BE49-F238E27FC236}">
                <a16:creationId xmlns:a16="http://schemas.microsoft.com/office/drawing/2014/main" id="{1DA0C90C-7C16-475D-8F91-615D60EED98D}"/>
              </a:ext>
            </a:extLst>
          </p:cNvPr>
          <p:cNvSpPr txBox="1"/>
          <p:nvPr/>
        </p:nvSpPr>
        <p:spPr>
          <a:xfrm>
            <a:off x="1065054" y="2905760"/>
            <a:ext cx="2663666" cy="646331"/>
          </a:xfrm>
          <a:prstGeom prst="rect">
            <a:avLst/>
          </a:prstGeom>
          <a:noFill/>
        </p:spPr>
        <p:txBody>
          <a:bodyPr wrap="square" rtlCol="0">
            <a:spAutoFit/>
          </a:bodyPr>
          <a:lstStyle/>
          <a:p>
            <a:r>
              <a:rPr lang="fr-FR" dirty="0"/>
              <a:t>Leroy, </a:t>
            </a:r>
            <a:r>
              <a:rPr lang="fr-FR" dirty="0" err="1"/>
              <a:t>Haman</a:t>
            </a:r>
            <a:r>
              <a:rPr lang="fr-FR" dirty="0"/>
              <a:t> et Mardochée, 1884</a:t>
            </a:r>
          </a:p>
        </p:txBody>
      </p:sp>
    </p:spTree>
    <p:extLst>
      <p:ext uri="{BB962C8B-B14F-4D97-AF65-F5344CB8AC3E}">
        <p14:creationId xmlns:p14="http://schemas.microsoft.com/office/powerpoint/2010/main" val="7578719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895D9279-2F66-48F4-879E-BD70AE1380BE}"/>
              </a:ext>
            </a:extLst>
          </p:cNvPr>
          <p:cNvSpPr>
            <a:spLocks noGrp="1"/>
          </p:cNvSpPr>
          <p:nvPr>
            <p:ph type="title"/>
          </p:nvPr>
        </p:nvSpPr>
        <p:spPr/>
        <p:txBody>
          <a:bodyPr/>
          <a:lstStyle/>
          <a:p>
            <a:r>
              <a:rPr lang="fr-FR" dirty="0"/>
              <a:t>Onomastique hébraïque</a:t>
            </a:r>
          </a:p>
        </p:txBody>
      </p:sp>
      <p:sp>
        <p:nvSpPr>
          <p:cNvPr id="6" name="Espace réservé du contenu 5">
            <a:extLst>
              <a:ext uri="{FF2B5EF4-FFF2-40B4-BE49-F238E27FC236}">
                <a16:creationId xmlns:a16="http://schemas.microsoft.com/office/drawing/2014/main" id="{C39E0A65-45D0-41D3-AE3E-768DB91DD53D}"/>
              </a:ext>
            </a:extLst>
          </p:cNvPr>
          <p:cNvSpPr>
            <a:spLocks noGrp="1"/>
          </p:cNvSpPr>
          <p:nvPr>
            <p:ph idx="1"/>
          </p:nvPr>
        </p:nvSpPr>
        <p:spPr/>
        <p:txBody>
          <a:bodyPr>
            <a:normAutofit lnSpcReduction="10000"/>
          </a:bodyPr>
          <a:lstStyle/>
          <a:p>
            <a:r>
              <a:rPr lang="fr-FR" dirty="0"/>
              <a:t>Mardochée : la myrrhe (</a:t>
            </a:r>
            <a:r>
              <a:rPr lang="fr-FR" i="1" dirty="0"/>
              <a:t>mor) </a:t>
            </a:r>
            <a:r>
              <a:rPr lang="fr-FR" dirty="0"/>
              <a:t> est l’épice la plus importante, de même Mardochée était le plus important des Justes de sa génération. « </a:t>
            </a:r>
            <a:r>
              <a:rPr lang="fr-FR" dirty="0" err="1"/>
              <a:t>Mordekkhaï</a:t>
            </a:r>
            <a:r>
              <a:rPr lang="fr-FR" dirty="0"/>
              <a:t> c’est-à-dire </a:t>
            </a:r>
            <a:r>
              <a:rPr lang="fr-FR" i="1" dirty="0"/>
              <a:t>mor </a:t>
            </a:r>
            <a:r>
              <a:rPr lang="fr-FR" i="1" dirty="0" err="1"/>
              <a:t>dereor</a:t>
            </a:r>
            <a:r>
              <a:rPr lang="fr-FR" dirty="0"/>
              <a:t> « myrrhe franche » laquelle est amère comme laurier rose mais dégage son odeur en brûlant » (</a:t>
            </a:r>
            <a:r>
              <a:rPr lang="fr-FR" i="1" dirty="0"/>
              <a:t>Midrash </a:t>
            </a:r>
            <a:r>
              <a:rPr lang="fr-FR" i="1" dirty="0" err="1"/>
              <a:t>Rabba</a:t>
            </a:r>
            <a:r>
              <a:rPr lang="fr-FR" i="1" dirty="0"/>
              <a:t> sur Esther) (</a:t>
            </a:r>
            <a:r>
              <a:rPr lang="fr-FR" dirty="0" err="1"/>
              <a:t>Meguila</a:t>
            </a:r>
            <a:r>
              <a:rPr lang="fr-FR" dirty="0"/>
              <a:t> 10b)</a:t>
            </a:r>
          </a:p>
          <a:p>
            <a:r>
              <a:rPr lang="fr-FR" dirty="0"/>
              <a:t>Esther : « Maintenant pourquoi l’appelle-t-on </a:t>
            </a:r>
            <a:r>
              <a:rPr lang="fr-FR" dirty="0" err="1"/>
              <a:t>Hadassah</a:t>
            </a:r>
            <a:r>
              <a:rPr lang="fr-FR" dirty="0"/>
              <a:t> ? Parce que c’était une femme juste et que les justes sont comparés au myrte (</a:t>
            </a:r>
            <a:r>
              <a:rPr lang="fr-FR" dirty="0" err="1"/>
              <a:t>hadas</a:t>
            </a:r>
            <a:r>
              <a:rPr lang="fr-FR" dirty="0"/>
              <a:t>) ; on l’appela Esther comme l’étoile resplendissante que les Grecs nomme </a:t>
            </a:r>
            <a:r>
              <a:rPr lang="fr-FR" dirty="0" err="1"/>
              <a:t>Ishtera</a:t>
            </a:r>
            <a:r>
              <a:rPr lang="fr-FR" dirty="0"/>
              <a:t> ; on l’appela Esther parce qu’elle fut cachée dans la maison de Mardochée … sans voir le visage d’aucun homme sauf celui de Mardochée qui devint son père adoptif » (Targum </a:t>
            </a:r>
            <a:r>
              <a:rPr lang="fr-FR" dirty="0" err="1"/>
              <a:t>Rishon</a:t>
            </a:r>
            <a:r>
              <a:rPr lang="fr-FR" dirty="0"/>
              <a:t> 2,7) </a:t>
            </a:r>
          </a:p>
        </p:txBody>
      </p:sp>
    </p:spTree>
    <p:extLst>
      <p:ext uri="{BB962C8B-B14F-4D97-AF65-F5344CB8AC3E}">
        <p14:creationId xmlns:p14="http://schemas.microsoft.com/office/powerpoint/2010/main" val="16153253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E837AC83-74DD-4848-9D56-A493A5D1959C}"/>
              </a:ext>
            </a:extLst>
          </p:cNvPr>
          <p:cNvSpPr>
            <a:spLocks noGrp="1"/>
          </p:cNvSpPr>
          <p:nvPr>
            <p:ph type="title"/>
          </p:nvPr>
        </p:nvSpPr>
        <p:spPr/>
        <p:txBody>
          <a:bodyPr/>
          <a:lstStyle/>
          <a:p>
            <a:r>
              <a:rPr lang="fr-FR" dirty="0"/>
              <a:t>Intrigue </a:t>
            </a:r>
            <a:br>
              <a:rPr lang="fr-FR" dirty="0"/>
            </a:br>
            <a:r>
              <a:rPr lang="fr-FR" dirty="0"/>
              <a:t>Plot</a:t>
            </a:r>
          </a:p>
        </p:txBody>
      </p:sp>
    </p:spTree>
    <p:extLst>
      <p:ext uri="{BB962C8B-B14F-4D97-AF65-F5344CB8AC3E}">
        <p14:creationId xmlns:p14="http://schemas.microsoft.com/office/powerpoint/2010/main" val="26647395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E837AC83-74DD-4848-9D56-A493A5D1959C}"/>
              </a:ext>
            </a:extLst>
          </p:cNvPr>
          <p:cNvSpPr>
            <a:spLocks noGrp="1"/>
          </p:cNvSpPr>
          <p:nvPr>
            <p:ph type="title"/>
          </p:nvPr>
        </p:nvSpPr>
        <p:spPr>
          <a:xfrm>
            <a:off x="457200" y="365125"/>
            <a:ext cx="3058160" cy="6167755"/>
          </a:xfrm>
        </p:spPr>
        <p:txBody>
          <a:bodyPr>
            <a:normAutofit fontScale="90000"/>
          </a:bodyPr>
          <a:lstStyle/>
          <a:p>
            <a:r>
              <a:rPr lang="fr-FR" sz="3600" dirty="0"/>
              <a:t>Le rêve de Mardochée</a:t>
            </a:r>
            <a:br>
              <a:rPr lang="fr-FR" sz="3600" dirty="0"/>
            </a:br>
            <a:br>
              <a:rPr lang="fr-FR" sz="3600" dirty="0"/>
            </a:br>
            <a:br>
              <a:rPr lang="fr-FR" sz="3600" dirty="0"/>
            </a:br>
            <a:r>
              <a:rPr lang="fr-FR" sz="3600" dirty="0"/>
              <a:t>Le banquet d’</a:t>
            </a:r>
            <a:r>
              <a:rPr lang="fr-FR" sz="3600" dirty="0" err="1"/>
              <a:t>Assuerus</a:t>
            </a:r>
            <a:br>
              <a:rPr lang="fr-FR" sz="3600" dirty="0"/>
            </a:br>
            <a:br>
              <a:rPr lang="fr-FR" sz="3600" dirty="0"/>
            </a:br>
            <a:r>
              <a:rPr lang="fr-FR" sz="3600" dirty="0"/>
              <a:t>Refus de </a:t>
            </a:r>
            <a:r>
              <a:rPr lang="fr-FR" sz="3600" dirty="0" err="1"/>
              <a:t>Vashti</a:t>
            </a:r>
            <a:r>
              <a:rPr lang="fr-FR" sz="3600" dirty="0"/>
              <a:t> de paraître</a:t>
            </a:r>
            <a:br>
              <a:rPr lang="fr-FR" sz="3600" dirty="0"/>
            </a:br>
            <a:br>
              <a:rPr lang="fr-FR" sz="3600" dirty="0"/>
            </a:br>
            <a:br>
              <a:rPr lang="fr-FR" sz="3600" dirty="0"/>
            </a:br>
            <a:r>
              <a:rPr lang="fr-FR" sz="3600" dirty="0"/>
              <a:t>Décapitation de la reine </a:t>
            </a:r>
            <a:r>
              <a:rPr lang="fr-FR" sz="3600" dirty="0" err="1"/>
              <a:t>Vashti</a:t>
            </a:r>
            <a:r>
              <a:rPr lang="fr-FR" sz="3600" dirty="0"/>
              <a:t> </a:t>
            </a:r>
          </a:p>
        </p:txBody>
      </p:sp>
      <p:pic>
        <p:nvPicPr>
          <p:cNvPr id="3" name="Image 2" descr="Une image contenant texte, bâtiment, journal, livre&#10;&#10;Description générée automatiquement">
            <a:extLst>
              <a:ext uri="{FF2B5EF4-FFF2-40B4-BE49-F238E27FC236}">
                <a16:creationId xmlns:a16="http://schemas.microsoft.com/office/drawing/2014/main" id="{4EA9CB3C-9642-4C5E-BE59-39A322FA5D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45840" y="182600"/>
            <a:ext cx="2814320" cy="2328697"/>
          </a:xfrm>
          <a:prstGeom prst="rect">
            <a:avLst/>
          </a:prstGeom>
        </p:spPr>
      </p:pic>
      <p:pic>
        <p:nvPicPr>
          <p:cNvPr id="8" name="Image 7" descr="Une image contenant texte&#10;&#10;Description générée automatiquement">
            <a:extLst>
              <a:ext uri="{FF2B5EF4-FFF2-40B4-BE49-F238E27FC236}">
                <a16:creationId xmlns:a16="http://schemas.microsoft.com/office/drawing/2014/main" id="{FE70C81D-C0D6-4975-8314-9791D0FE6E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87184" y="152145"/>
            <a:ext cx="3730752" cy="2359152"/>
          </a:xfrm>
          <a:prstGeom prst="rect">
            <a:avLst/>
          </a:prstGeom>
        </p:spPr>
      </p:pic>
      <p:pic>
        <p:nvPicPr>
          <p:cNvPr id="10" name="Image 9" descr="Une image contenant photo&#10;&#10;Description générée automatiquement">
            <a:extLst>
              <a:ext uri="{FF2B5EF4-FFF2-40B4-BE49-F238E27FC236}">
                <a16:creationId xmlns:a16="http://schemas.microsoft.com/office/drawing/2014/main" id="{1F49EFE1-28E7-450F-A677-6A5545E2FF6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82080" y="2644707"/>
            <a:ext cx="3475990" cy="2270417"/>
          </a:xfrm>
          <a:prstGeom prst="rect">
            <a:avLst/>
          </a:prstGeom>
        </p:spPr>
      </p:pic>
      <p:pic>
        <p:nvPicPr>
          <p:cNvPr id="1026" name="Picture 2" descr="https://blog.nli.org.il/wp-content/uploads/2018/02/whasti.jpg">
            <a:extLst>
              <a:ext uri="{FF2B5EF4-FFF2-40B4-BE49-F238E27FC236}">
                <a16:creationId xmlns:a16="http://schemas.microsoft.com/office/drawing/2014/main" id="{91A42E9B-65E8-45DC-A008-53B8CCA2D54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55200" y="2644707"/>
            <a:ext cx="2227072" cy="363329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upload.wikimedia.org/wikipedia/commons/4/4a/VashtiRefusestheKingsSummons.Long.png">
            <a:extLst>
              <a:ext uri="{FF2B5EF4-FFF2-40B4-BE49-F238E27FC236}">
                <a16:creationId xmlns:a16="http://schemas.microsoft.com/office/drawing/2014/main" id="{5A6F8510-5EF3-48A7-93F9-5F2CA97902F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45840" y="2725106"/>
            <a:ext cx="2905760" cy="3593966"/>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a:extLst>
              <a:ext uri="{FF2B5EF4-FFF2-40B4-BE49-F238E27FC236}">
                <a16:creationId xmlns:a16="http://schemas.microsoft.com/office/drawing/2014/main" id="{A7E1CE22-0447-4529-96AB-912EAB5A5D59}"/>
              </a:ext>
            </a:extLst>
          </p:cNvPr>
          <p:cNvSpPr txBox="1"/>
          <p:nvPr/>
        </p:nvSpPr>
        <p:spPr>
          <a:xfrm>
            <a:off x="6482080" y="5405120"/>
            <a:ext cx="3342640" cy="923330"/>
          </a:xfrm>
          <a:prstGeom prst="rect">
            <a:avLst/>
          </a:prstGeom>
          <a:noFill/>
        </p:spPr>
        <p:txBody>
          <a:bodyPr wrap="square" rtlCol="0">
            <a:spAutoFit/>
          </a:bodyPr>
          <a:lstStyle/>
          <a:p>
            <a:r>
              <a:rPr lang="fr-FR" dirty="0"/>
              <a:t>The </a:t>
            </a:r>
            <a:r>
              <a:rPr lang="fr-FR" dirty="0" err="1"/>
              <a:t>dream</a:t>
            </a:r>
            <a:r>
              <a:rPr lang="fr-FR" dirty="0"/>
              <a:t> of </a:t>
            </a:r>
            <a:r>
              <a:rPr lang="fr-FR" dirty="0" err="1"/>
              <a:t>Mordekai</a:t>
            </a:r>
            <a:r>
              <a:rPr lang="fr-FR" dirty="0"/>
              <a:t> </a:t>
            </a:r>
            <a:r>
              <a:rPr lang="fr-FR" dirty="0" err="1"/>
              <a:t>dream</a:t>
            </a:r>
            <a:r>
              <a:rPr lang="fr-FR" dirty="0"/>
              <a:t> – </a:t>
            </a:r>
            <a:r>
              <a:rPr lang="fr-FR" dirty="0" err="1"/>
              <a:t>Assuerus</a:t>
            </a:r>
            <a:r>
              <a:rPr lang="fr-FR" dirty="0"/>
              <a:t>’ </a:t>
            </a:r>
            <a:r>
              <a:rPr lang="fr-FR" dirty="0" err="1"/>
              <a:t>feast</a:t>
            </a:r>
            <a:r>
              <a:rPr lang="fr-FR" dirty="0"/>
              <a:t> – </a:t>
            </a:r>
            <a:r>
              <a:rPr lang="fr-FR" dirty="0" err="1"/>
              <a:t>Vashti’s</a:t>
            </a:r>
            <a:r>
              <a:rPr lang="fr-FR" dirty="0"/>
              <a:t> </a:t>
            </a:r>
            <a:r>
              <a:rPr lang="fr-FR" dirty="0" err="1"/>
              <a:t>rebuff</a:t>
            </a:r>
            <a:r>
              <a:rPr lang="fr-FR" dirty="0"/>
              <a:t> &amp; exile  and /or </a:t>
            </a:r>
            <a:r>
              <a:rPr lang="fr-FR" dirty="0" err="1"/>
              <a:t>decapitation</a:t>
            </a:r>
            <a:endParaRPr lang="fr-FR" dirty="0"/>
          </a:p>
        </p:txBody>
      </p:sp>
    </p:spTree>
    <p:extLst>
      <p:ext uri="{BB962C8B-B14F-4D97-AF65-F5344CB8AC3E}">
        <p14:creationId xmlns:p14="http://schemas.microsoft.com/office/powerpoint/2010/main" val="36376006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09B6270C-DF20-4768-809F-84C595BF0A5B}"/>
              </a:ext>
            </a:extLst>
          </p:cNvPr>
          <p:cNvSpPr>
            <a:spLocks noGrp="1"/>
          </p:cNvSpPr>
          <p:nvPr>
            <p:ph type="title"/>
          </p:nvPr>
        </p:nvSpPr>
        <p:spPr>
          <a:xfrm>
            <a:off x="640080" y="388938"/>
            <a:ext cx="6329680" cy="4543280"/>
          </a:xfrm>
        </p:spPr>
        <p:txBody>
          <a:bodyPr>
            <a:noAutofit/>
          </a:bodyPr>
          <a:lstStyle/>
          <a:p>
            <a:r>
              <a:rPr lang="fr-FR" sz="4800" dirty="0"/>
              <a:t>Les références et commentaires exégétiques à lire dans :</a:t>
            </a:r>
            <a:br>
              <a:rPr lang="fr-FR" sz="4800" dirty="0"/>
            </a:br>
            <a:br>
              <a:rPr lang="fr-FR" sz="4800" dirty="0"/>
            </a:br>
            <a:r>
              <a:rPr lang="fr-FR" sz="4800" dirty="0"/>
              <a:t>Images </a:t>
            </a:r>
            <a:r>
              <a:rPr lang="fr-FR" sz="4800" dirty="0" err="1"/>
              <a:t>references</a:t>
            </a:r>
            <a:r>
              <a:rPr lang="fr-FR" sz="4800" dirty="0"/>
              <a:t> and </a:t>
            </a:r>
            <a:r>
              <a:rPr lang="fr-FR" sz="4800" dirty="0" err="1"/>
              <a:t>exegetical</a:t>
            </a:r>
            <a:r>
              <a:rPr lang="fr-FR" sz="4800" dirty="0"/>
              <a:t> </a:t>
            </a:r>
            <a:r>
              <a:rPr lang="fr-FR" sz="4800" dirty="0" err="1"/>
              <a:t>comments</a:t>
            </a:r>
            <a:r>
              <a:rPr lang="fr-FR" sz="4800" dirty="0"/>
              <a:t> in :</a:t>
            </a:r>
            <a:br>
              <a:rPr lang="fr-FR" sz="4800" dirty="0"/>
            </a:br>
            <a:endParaRPr lang="fr-FR" sz="4800" dirty="0"/>
          </a:p>
        </p:txBody>
      </p:sp>
      <p:pic>
        <p:nvPicPr>
          <p:cNvPr id="3" name="Image 2">
            <a:extLst>
              <a:ext uri="{FF2B5EF4-FFF2-40B4-BE49-F238E27FC236}">
                <a16:creationId xmlns:a16="http://schemas.microsoft.com/office/drawing/2014/main" id="{FC264011-E988-4F8D-A4E0-B3FF6956DD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70754" y="193040"/>
            <a:ext cx="4547338" cy="6451600"/>
          </a:xfrm>
          <a:prstGeom prst="rect">
            <a:avLst/>
          </a:prstGeom>
        </p:spPr>
      </p:pic>
      <p:sp>
        <p:nvSpPr>
          <p:cNvPr id="2" name="ZoneTexte 1">
            <a:extLst>
              <a:ext uri="{FF2B5EF4-FFF2-40B4-BE49-F238E27FC236}">
                <a16:creationId xmlns:a16="http://schemas.microsoft.com/office/drawing/2014/main" id="{6CC80E86-31C7-4665-A3CE-CB3E74408C61}"/>
              </a:ext>
            </a:extLst>
          </p:cNvPr>
          <p:cNvSpPr txBox="1"/>
          <p:nvPr/>
        </p:nvSpPr>
        <p:spPr>
          <a:xfrm>
            <a:off x="785090" y="4765960"/>
            <a:ext cx="6114473" cy="1200329"/>
          </a:xfrm>
          <a:prstGeom prst="rect">
            <a:avLst/>
          </a:prstGeom>
          <a:noFill/>
          <a:ln w="57150">
            <a:solidFill>
              <a:schemeClr val="tx1"/>
            </a:solidFill>
          </a:ln>
        </p:spPr>
        <p:txBody>
          <a:bodyPr wrap="square" rtlCol="0">
            <a:spAutoFit/>
          </a:bodyPr>
          <a:lstStyle/>
          <a:p>
            <a:pPr algn="ctr"/>
            <a:r>
              <a:rPr lang="fr-FR" dirty="0"/>
              <a:t>Présentation destiné à l’enseignement – Tous usages commerciaux interdits – Droits réservés</a:t>
            </a:r>
          </a:p>
          <a:p>
            <a:pPr algn="ctr"/>
            <a:r>
              <a:rPr lang="fr-FR" dirty="0"/>
              <a:t>For </a:t>
            </a:r>
            <a:r>
              <a:rPr lang="fr-FR" dirty="0" err="1"/>
              <a:t>educational</a:t>
            </a:r>
            <a:r>
              <a:rPr lang="fr-FR" dirty="0"/>
              <a:t> </a:t>
            </a:r>
            <a:r>
              <a:rPr lang="fr-FR" dirty="0" err="1"/>
              <a:t>purpose</a:t>
            </a:r>
            <a:r>
              <a:rPr lang="fr-FR" dirty="0"/>
              <a:t> </a:t>
            </a:r>
            <a:r>
              <a:rPr lang="fr-FR" dirty="0" err="1"/>
              <a:t>only</a:t>
            </a:r>
            <a:r>
              <a:rPr lang="fr-FR" dirty="0"/>
              <a:t> – No commercial use – All </a:t>
            </a:r>
            <a:r>
              <a:rPr lang="fr-FR" dirty="0" err="1"/>
              <a:t>rights</a:t>
            </a:r>
            <a:r>
              <a:rPr lang="fr-FR" dirty="0"/>
              <a:t> </a:t>
            </a:r>
            <a:r>
              <a:rPr lang="fr-FR" dirty="0" err="1"/>
              <a:t>reserved</a:t>
            </a:r>
            <a:endParaRPr lang="fr-FR" dirty="0"/>
          </a:p>
        </p:txBody>
      </p:sp>
    </p:spTree>
    <p:extLst>
      <p:ext uri="{BB962C8B-B14F-4D97-AF65-F5344CB8AC3E}">
        <p14:creationId xmlns:p14="http://schemas.microsoft.com/office/powerpoint/2010/main" val="1514430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E837AC83-74DD-4848-9D56-A493A5D1959C}"/>
              </a:ext>
            </a:extLst>
          </p:cNvPr>
          <p:cNvSpPr>
            <a:spLocks noGrp="1"/>
          </p:cNvSpPr>
          <p:nvPr>
            <p:ph type="title"/>
          </p:nvPr>
        </p:nvSpPr>
        <p:spPr>
          <a:xfrm>
            <a:off x="457200" y="365125"/>
            <a:ext cx="3434080" cy="6338570"/>
          </a:xfrm>
        </p:spPr>
        <p:txBody>
          <a:bodyPr>
            <a:normAutofit/>
          </a:bodyPr>
          <a:lstStyle/>
          <a:p>
            <a:r>
              <a:rPr lang="fr-FR" sz="2800" dirty="0"/>
              <a:t>Entrée d’Esther au harem </a:t>
            </a:r>
            <a:br>
              <a:rPr lang="fr-FR" sz="2800" dirty="0"/>
            </a:br>
            <a:r>
              <a:rPr lang="fr-FR" sz="2800" dirty="0"/>
              <a:t>Toilette d’Esther </a:t>
            </a:r>
            <a:br>
              <a:rPr lang="fr-FR" sz="2800" dirty="0"/>
            </a:br>
            <a:r>
              <a:rPr lang="fr-FR" sz="2800" dirty="0"/>
              <a:t>Coup de foudre du roi  </a:t>
            </a:r>
            <a:br>
              <a:rPr lang="fr-FR" sz="2800" dirty="0"/>
            </a:br>
            <a:r>
              <a:rPr lang="fr-FR" sz="2800" dirty="0"/>
              <a:t>Couronnement d’Esther</a:t>
            </a:r>
            <a:br>
              <a:rPr lang="fr-FR" sz="2800" dirty="0"/>
            </a:br>
            <a:br>
              <a:rPr lang="fr-FR" sz="2800" dirty="0"/>
            </a:br>
            <a:r>
              <a:rPr lang="fr-FR" sz="2800" dirty="0"/>
              <a:t>Esther in the harem </a:t>
            </a:r>
            <a:br>
              <a:rPr lang="fr-FR" sz="2800" dirty="0"/>
            </a:br>
            <a:r>
              <a:rPr lang="fr-FR" sz="2800" dirty="0" err="1"/>
              <a:t>Esther‘s</a:t>
            </a:r>
            <a:r>
              <a:rPr lang="fr-FR" sz="2800" dirty="0"/>
              <a:t> beauty  </a:t>
            </a:r>
            <a:r>
              <a:rPr lang="fr-FR" sz="2800" dirty="0" err="1"/>
              <a:t>Assuerus</a:t>
            </a:r>
            <a:r>
              <a:rPr lang="fr-FR" sz="2800" dirty="0"/>
              <a:t> </a:t>
            </a:r>
            <a:r>
              <a:rPr lang="fr-FR" sz="2800" dirty="0" err="1"/>
              <a:t>fall</a:t>
            </a:r>
            <a:r>
              <a:rPr lang="fr-FR" sz="2800" dirty="0"/>
              <a:t> in love</a:t>
            </a:r>
            <a:br>
              <a:rPr lang="fr-FR" sz="2800" dirty="0"/>
            </a:br>
            <a:r>
              <a:rPr lang="fr-FR" sz="2800" dirty="0" err="1"/>
              <a:t>Esther’s</a:t>
            </a:r>
            <a:r>
              <a:rPr lang="fr-FR" sz="2800" dirty="0"/>
              <a:t> </a:t>
            </a:r>
            <a:r>
              <a:rPr lang="fr-FR" sz="2800" dirty="0" err="1"/>
              <a:t>coronation</a:t>
            </a:r>
            <a:r>
              <a:rPr lang="fr-FR" sz="2800" dirty="0"/>
              <a:t> </a:t>
            </a:r>
            <a:br>
              <a:rPr lang="fr-FR" sz="2800" dirty="0"/>
            </a:br>
            <a:br>
              <a:rPr lang="fr-FR" sz="2800" dirty="0"/>
            </a:br>
            <a:br>
              <a:rPr lang="fr-FR" sz="2800" dirty="0"/>
            </a:br>
            <a:endParaRPr lang="fr-FR" sz="2800" dirty="0"/>
          </a:p>
        </p:txBody>
      </p:sp>
      <p:pic>
        <p:nvPicPr>
          <p:cNvPr id="6146" name="Picture 2" descr="https://www.photo.rmn.fr/CorexDoc/RMN/Media/TR1/0Y8VWB/03-011480.jpg">
            <a:extLst>
              <a:ext uri="{FF2B5EF4-FFF2-40B4-BE49-F238E27FC236}">
                <a16:creationId xmlns:a16="http://schemas.microsoft.com/office/drawing/2014/main" id="{9EB80EFA-BB36-46F3-A210-610D984ECB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24680" y="266249"/>
            <a:ext cx="3342640" cy="2459974"/>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https://upload.wikimedia.org/wikipedia/commons/1/15/Esther_haram.jpg">
            <a:extLst>
              <a:ext uri="{FF2B5EF4-FFF2-40B4-BE49-F238E27FC236}">
                <a16:creationId xmlns:a16="http://schemas.microsoft.com/office/drawing/2014/main" id="{0B7B2859-CEFF-4459-BE3B-DAFBD4B500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47516" y="170657"/>
            <a:ext cx="2286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http://www.womeninthebible.net/wp-content/uploads/2016/02/Esther_becomes_Queen_Dali_1964-7-1.jpg">
            <a:extLst>
              <a:ext uri="{FF2B5EF4-FFF2-40B4-BE49-F238E27FC236}">
                <a16:creationId xmlns:a16="http://schemas.microsoft.com/office/drawing/2014/main" id="{B306EA39-96E0-49B4-AE05-0B638B47611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28720" y="2950285"/>
            <a:ext cx="2734627" cy="3753410"/>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https://upload.wikimedia.org/wikipedia/commons/thumb/b/bd/Paolo_Veronese_-_Esther_Crowned_by_Ahasuerus_-_WGA24784.jpg/800px-Paolo_Veronese_-_Esther_Crowned_by_Ahasuerus_-_WGA24784.jpg">
            <a:extLst>
              <a:ext uri="{FF2B5EF4-FFF2-40B4-BE49-F238E27FC236}">
                <a16:creationId xmlns:a16="http://schemas.microsoft.com/office/drawing/2014/main" id="{1C5770F9-C2B5-45F2-B2B6-8EF54BAF82B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76707" y="3078755"/>
            <a:ext cx="3813809" cy="37944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26871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E837AC83-74DD-4848-9D56-A493A5D1959C}"/>
              </a:ext>
            </a:extLst>
          </p:cNvPr>
          <p:cNvSpPr>
            <a:spLocks noGrp="1"/>
          </p:cNvSpPr>
          <p:nvPr>
            <p:ph type="title"/>
          </p:nvPr>
        </p:nvSpPr>
        <p:spPr>
          <a:xfrm>
            <a:off x="642996" y="4175766"/>
            <a:ext cx="10906008" cy="1510866"/>
          </a:xfrm>
        </p:spPr>
        <p:txBody>
          <a:bodyPr vert="horz" lIns="91440" tIns="45720" rIns="91440" bIns="45720" rtlCol="0" anchor="b">
            <a:normAutofit fontScale="90000"/>
          </a:bodyPr>
          <a:lstStyle/>
          <a:p>
            <a:pPr algn="ctr"/>
            <a:r>
              <a:rPr lang="en-US" sz="2800" dirty="0" err="1"/>
              <a:t>Mariage</a:t>
            </a:r>
            <a:r>
              <a:rPr lang="en-US" sz="2800" dirty="0"/>
              <a:t> et  </a:t>
            </a:r>
            <a:r>
              <a:rPr lang="en-US" sz="2800" dirty="0" err="1"/>
              <a:t>repas</a:t>
            </a:r>
            <a:r>
              <a:rPr lang="en-US" sz="2800" dirty="0"/>
              <a:t> </a:t>
            </a:r>
            <a:r>
              <a:rPr lang="en-US" sz="2800" dirty="0" err="1"/>
              <a:t>d’épousailles</a:t>
            </a:r>
            <a:r>
              <a:rPr lang="en-US" sz="2800" dirty="0"/>
              <a:t> </a:t>
            </a:r>
            <a:r>
              <a:rPr lang="en-US" sz="2800" dirty="0" err="1"/>
              <a:t>d’Esther</a:t>
            </a:r>
            <a:br>
              <a:rPr lang="en-US" sz="2800" dirty="0"/>
            </a:br>
            <a:br>
              <a:rPr lang="en-US" sz="2800" dirty="0"/>
            </a:br>
            <a:r>
              <a:rPr lang="en-US" sz="2800" dirty="0"/>
              <a:t>Esther Wedding </a:t>
            </a:r>
            <a:br>
              <a:rPr lang="en-US" sz="2800" dirty="0"/>
            </a:br>
            <a:endParaRPr lang="en-US" sz="2800" dirty="0"/>
          </a:p>
        </p:txBody>
      </p:sp>
      <p:pic>
        <p:nvPicPr>
          <p:cNvPr id="5122" name="Picture 2" descr="http://www.pourimshpilunesco.eu/wp-content/uploads/2016/04/MariageDEsther-1.jpg">
            <a:extLst>
              <a:ext uri="{FF2B5EF4-FFF2-40B4-BE49-F238E27FC236}">
                <a16:creationId xmlns:a16="http://schemas.microsoft.com/office/drawing/2014/main" id="{6BDA1CA5-E7E3-4944-A626-687FC6164F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1946" y="872982"/>
            <a:ext cx="3529109" cy="2982097"/>
          </a:xfrm>
          <a:prstGeom prst="rect">
            <a:avLst/>
          </a:prstGeom>
          <a:noFill/>
          <a:extLst>
            <a:ext uri="{909E8E84-426E-40DD-AFC4-6F175D3DCCD1}">
              <a14:hiddenFill xmlns:a14="http://schemas.microsoft.com/office/drawing/2010/main">
                <a:solidFill>
                  <a:srgbClr val="FFFFFF"/>
                </a:solidFill>
              </a14:hiddenFill>
            </a:ext>
          </a:extLst>
        </p:spPr>
      </p:pic>
      <p:pic>
        <p:nvPicPr>
          <p:cNvPr id="5130" name="Picture 10" descr="https://www.talivirtualmidrash.org.il/userfiles/a-BNF-Fr-188-f_-47.jpg">
            <a:extLst>
              <a:ext uri="{FF2B5EF4-FFF2-40B4-BE49-F238E27FC236}">
                <a16:creationId xmlns:a16="http://schemas.microsoft.com/office/drawing/2014/main" id="{EBC5B4F6-4900-4695-8F67-1375B47250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32788" y="790364"/>
            <a:ext cx="3526424" cy="3147333"/>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http://madartlab.wpengine.netdna-cdn.com/files/2016/10/image-1.jpg">
            <a:extLst>
              <a:ext uri="{FF2B5EF4-FFF2-40B4-BE49-F238E27FC236}">
                <a16:creationId xmlns:a16="http://schemas.microsoft.com/office/drawing/2014/main" id="{918ADD15-291A-4052-8010-972AD6AA77A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53400" y="1120142"/>
            <a:ext cx="3553968" cy="2487777"/>
          </a:xfrm>
          <a:prstGeom prst="rect">
            <a:avLst/>
          </a:prstGeom>
          <a:noFill/>
          <a:extLst>
            <a:ext uri="{909E8E84-426E-40DD-AFC4-6F175D3DCCD1}">
              <a14:hiddenFill xmlns:a14="http://schemas.microsoft.com/office/drawing/2010/main">
                <a:solidFill>
                  <a:srgbClr val="FFFFFF"/>
                </a:solidFill>
              </a14:hiddenFill>
            </a:ext>
          </a:extLst>
        </p:spPr>
      </p:pic>
      <p:cxnSp>
        <p:nvCxnSpPr>
          <p:cNvPr id="143" name="Straight Connector 142">
            <a:extLst>
              <a:ext uri="{FF2B5EF4-FFF2-40B4-BE49-F238E27FC236}">
                <a16:creationId xmlns:a16="http://schemas.microsoft.com/office/drawing/2014/main" id="{8F880EF2-DF79-4D9D-8F11-E91D48C7974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524000" y="5778706"/>
            <a:ext cx="9144000" cy="0"/>
          </a:xfrm>
          <a:prstGeom prst="line">
            <a:avLst/>
          </a:prstGeom>
          <a:ln w="19050">
            <a:solidFill>
              <a:srgbClr val="AE956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222720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E837AC83-74DD-4848-9D56-A493A5D1959C}"/>
              </a:ext>
            </a:extLst>
          </p:cNvPr>
          <p:cNvSpPr>
            <a:spLocks noGrp="1"/>
          </p:cNvSpPr>
          <p:nvPr>
            <p:ph type="title"/>
          </p:nvPr>
        </p:nvSpPr>
        <p:spPr>
          <a:xfrm>
            <a:off x="642996" y="3789688"/>
            <a:ext cx="10906008" cy="1896944"/>
          </a:xfrm>
        </p:spPr>
        <p:txBody>
          <a:bodyPr vert="horz" lIns="91440" tIns="45720" rIns="91440" bIns="45720" rtlCol="0" anchor="b">
            <a:normAutofit/>
          </a:bodyPr>
          <a:lstStyle/>
          <a:p>
            <a:pPr algn="ctr"/>
            <a:br>
              <a:rPr lang="en-US" sz="2400" dirty="0"/>
            </a:br>
            <a:r>
              <a:rPr lang="en-US" sz="2400" dirty="0"/>
              <a:t>Le complot des </a:t>
            </a:r>
            <a:r>
              <a:rPr lang="en-US" sz="2400" dirty="0" err="1"/>
              <a:t>eunuques</a:t>
            </a:r>
            <a:r>
              <a:rPr lang="en-US" sz="2400" dirty="0"/>
              <a:t>  - </a:t>
            </a:r>
            <a:r>
              <a:rPr lang="en-US" sz="2400" dirty="0" err="1"/>
              <a:t>Dédain</a:t>
            </a:r>
            <a:r>
              <a:rPr lang="en-US" sz="2400" dirty="0"/>
              <a:t> de </a:t>
            </a:r>
            <a:r>
              <a:rPr lang="en-US" sz="2400" dirty="0" err="1"/>
              <a:t>Mardochée</a:t>
            </a:r>
            <a:r>
              <a:rPr lang="en-US" sz="2400" dirty="0"/>
              <a:t>  - </a:t>
            </a:r>
            <a:r>
              <a:rPr lang="en-US" sz="2400" dirty="0" err="1"/>
              <a:t>Tirage</a:t>
            </a:r>
            <a:r>
              <a:rPr lang="en-US" sz="2400" dirty="0"/>
              <a:t> au sort du jour du pogrom</a:t>
            </a:r>
            <a:br>
              <a:rPr lang="en-US" sz="2400" dirty="0"/>
            </a:br>
            <a:br>
              <a:rPr lang="en-US" sz="2400" dirty="0"/>
            </a:br>
            <a:r>
              <a:rPr lang="en-US" sz="2400" dirty="0"/>
              <a:t>Eunuchs plot - Mordecai disdain - Casting lots </a:t>
            </a:r>
            <a:br>
              <a:rPr lang="en-US" sz="2400" dirty="0"/>
            </a:br>
            <a:endParaRPr lang="en-US" sz="2400" dirty="0"/>
          </a:p>
        </p:txBody>
      </p:sp>
      <p:pic>
        <p:nvPicPr>
          <p:cNvPr id="7170" name="Picture 2" descr="http://imageviewer.kb.nl/ImagingService/imagingService?id=BYVANCKB%3Amimi_78d38%3Adl2_013v_min&amp;zoom=1">
            <a:extLst>
              <a:ext uri="{FF2B5EF4-FFF2-40B4-BE49-F238E27FC236}">
                <a16:creationId xmlns:a16="http://schemas.microsoft.com/office/drawing/2014/main" id="{FFB47392-2A94-4323-AC3D-9ACAC144A5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2175" y="1317470"/>
            <a:ext cx="3526424" cy="2336255"/>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https://steemitimages.com/DQmXGdkVMJFyctHvgox5zBxTvuSMFDAgQopPX3Cr2aqK7Sm/HamanSabar-Purim.jpg">
            <a:extLst>
              <a:ext uri="{FF2B5EF4-FFF2-40B4-BE49-F238E27FC236}">
                <a16:creationId xmlns:a16="http://schemas.microsoft.com/office/drawing/2014/main" id="{C14BF421-B052-48DB-A403-B7E08F72875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00863" y="1642101"/>
            <a:ext cx="4675891" cy="1661577"/>
          </a:xfrm>
          <a:prstGeom prst="rect">
            <a:avLst/>
          </a:prstGeom>
          <a:noFill/>
          <a:extLst>
            <a:ext uri="{909E8E84-426E-40DD-AFC4-6F175D3DCCD1}">
              <a14:hiddenFill xmlns:a14="http://schemas.microsoft.com/office/drawing/2010/main">
                <a:solidFill>
                  <a:srgbClr val="FFFFFF"/>
                </a:solidFill>
              </a14:hiddenFill>
            </a:ext>
          </a:extLst>
        </p:spPr>
      </p:pic>
      <p:cxnSp>
        <p:nvCxnSpPr>
          <p:cNvPr id="73" name="Straight Connector 72">
            <a:extLst>
              <a:ext uri="{FF2B5EF4-FFF2-40B4-BE49-F238E27FC236}">
                <a16:creationId xmlns:a16="http://schemas.microsoft.com/office/drawing/2014/main" id="{8F880EF2-DF79-4D9D-8F11-E91D48C7974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524000" y="5778706"/>
            <a:ext cx="9144000" cy="0"/>
          </a:xfrm>
          <a:prstGeom prst="line">
            <a:avLst/>
          </a:prstGeom>
          <a:ln w="19050">
            <a:solidFill>
              <a:srgbClr val="AC9064"/>
            </a:solidFill>
          </a:ln>
        </p:spPr>
        <p:style>
          <a:lnRef idx="1">
            <a:schemeClr val="accent1"/>
          </a:lnRef>
          <a:fillRef idx="0">
            <a:schemeClr val="accent1"/>
          </a:fillRef>
          <a:effectRef idx="0">
            <a:schemeClr val="accent1"/>
          </a:effectRef>
          <a:fontRef idx="minor">
            <a:schemeClr val="tx1"/>
          </a:fontRef>
        </p:style>
      </p:cxnSp>
      <p:pic>
        <p:nvPicPr>
          <p:cNvPr id="7172" name="Picture 4" descr="https://www.collectionprivee.paris/media/k2/items/cache/999cf916d676bcea9e5646256b3e0198_L.jpg">
            <a:extLst>
              <a:ext uri="{FF2B5EF4-FFF2-40B4-BE49-F238E27FC236}">
                <a16:creationId xmlns:a16="http://schemas.microsoft.com/office/drawing/2014/main" id="{EF00268A-0162-4A11-8DC7-61E6BB7E23F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38599" y="1406735"/>
            <a:ext cx="3246121" cy="2246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06313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E837AC83-74DD-4848-9D56-A493A5D1959C}"/>
              </a:ext>
            </a:extLst>
          </p:cNvPr>
          <p:cNvSpPr>
            <a:spLocks noGrp="1"/>
          </p:cNvSpPr>
          <p:nvPr>
            <p:ph type="title"/>
          </p:nvPr>
        </p:nvSpPr>
        <p:spPr>
          <a:xfrm>
            <a:off x="457200" y="365125"/>
            <a:ext cx="3058160" cy="6167755"/>
          </a:xfrm>
        </p:spPr>
        <p:txBody>
          <a:bodyPr>
            <a:normAutofit fontScale="90000"/>
          </a:bodyPr>
          <a:lstStyle/>
          <a:p>
            <a:r>
              <a:rPr lang="fr-FR" sz="3600" dirty="0" err="1"/>
              <a:t>Haman</a:t>
            </a:r>
            <a:r>
              <a:rPr lang="fr-FR" sz="3600" dirty="0"/>
              <a:t> obtient le décret d’extermination</a:t>
            </a:r>
            <a:br>
              <a:rPr lang="fr-FR" sz="3600" dirty="0"/>
            </a:br>
            <a:r>
              <a:rPr lang="fr-FR" sz="3600" dirty="0"/>
              <a:t>Désespoir de Mardochée</a:t>
            </a:r>
            <a:br>
              <a:rPr lang="fr-FR" sz="3600" dirty="0"/>
            </a:br>
            <a:r>
              <a:rPr lang="fr-FR" sz="3600" dirty="0"/>
              <a:t>Les trois écoliers</a:t>
            </a:r>
            <a:br>
              <a:rPr lang="fr-FR" sz="3600" dirty="0"/>
            </a:br>
            <a:r>
              <a:rPr lang="fr-FR" sz="3600" dirty="0"/>
              <a:t>Déploration des Juifs</a:t>
            </a:r>
            <a:br>
              <a:rPr lang="fr-FR" sz="3600" dirty="0"/>
            </a:br>
            <a:br>
              <a:rPr lang="fr-FR" sz="3600" dirty="0"/>
            </a:br>
            <a:r>
              <a:rPr lang="fr-FR" sz="3600" dirty="0" err="1"/>
              <a:t>Genocidal</a:t>
            </a:r>
            <a:r>
              <a:rPr lang="fr-FR" sz="3600" dirty="0"/>
              <a:t> </a:t>
            </a:r>
            <a:r>
              <a:rPr lang="fr-FR" sz="3600" dirty="0" err="1"/>
              <a:t>edict</a:t>
            </a:r>
            <a:br>
              <a:rPr lang="fr-FR" sz="3600" dirty="0"/>
            </a:br>
            <a:r>
              <a:rPr lang="fr-FR" sz="3600" dirty="0" err="1"/>
              <a:t>Mordecai’s</a:t>
            </a:r>
            <a:r>
              <a:rPr lang="fr-FR" sz="3600" dirty="0"/>
              <a:t> </a:t>
            </a:r>
            <a:r>
              <a:rPr lang="fr-FR" sz="3600" dirty="0" err="1"/>
              <a:t>desperation</a:t>
            </a:r>
            <a:br>
              <a:rPr lang="fr-FR" sz="3600" dirty="0"/>
            </a:br>
            <a:r>
              <a:rPr lang="fr-FR" sz="3600" dirty="0"/>
              <a:t>The </a:t>
            </a:r>
            <a:r>
              <a:rPr lang="fr-FR" sz="3600" dirty="0" err="1"/>
              <a:t>three</a:t>
            </a:r>
            <a:r>
              <a:rPr lang="fr-FR" sz="3600" dirty="0"/>
              <a:t> </a:t>
            </a:r>
            <a:r>
              <a:rPr lang="fr-FR" sz="3600" dirty="0" err="1"/>
              <a:t>pupils</a:t>
            </a:r>
            <a:r>
              <a:rPr lang="fr-FR" sz="3600" dirty="0"/>
              <a:t> </a:t>
            </a:r>
            <a:br>
              <a:rPr lang="fr-FR" sz="3600" dirty="0"/>
            </a:br>
            <a:r>
              <a:rPr lang="fr-FR" sz="3600" dirty="0"/>
              <a:t>Great </a:t>
            </a:r>
            <a:r>
              <a:rPr lang="fr-FR" sz="3600" dirty="0" err="1"/>
              <a:t>mourning</a:t>
            </a:r>
            <a:r>
              <a:rPr lang="fr-FR" sz="3600" dirty="0"/>
              <a:t> </a:t>
            </a:r>
            <a:r>
              <a:rPr lang="fr-FR" sz="3600" dirty="0" err="1"/>
              <a:t>among</a:t>
            </a:r>
            <a:r>
              <a:rPr lang="fr-FR" sz="3600" dirty="0"/>
              <a:t> the </a:t>
            </a:r>
            <a:r>
              <a:rPr lang="fr-FR" sz="3600" dirty="0" err="1"/>
              <a:t>Jews</a:t>
            </a:r>
            <a:r>
              <a:rPr lang="fr-FR" sz="3600" dirty="0"/>
              <a:t> </a:t>
            </a:r>
            <a:br>
              <a:rPr lang="fr-FR" sz="3600" dirty="0"/>
            </a:br>
            <a:endParaRPr lang="fr-FR" sz="3600" dirty="0"/>
          </a:p>
        </p:txBody>
      </p:sp>
      <p:pic>
        <p:nvPicPr>
          <p:cNvPr id="4098" name="Picture 2" descr="https://img1.liveinternet.ru/images/attach/c/4/129/6/129006051_4000579_BRM_BIFA_47_3.jpg">
            <a:extLst>
              <a:ext uri="{FF2B5EF4-FFF2-40B4-BE49-F238E27FC236}">
                <a16:creationId xmlns:a16="http://schemas.microsoft.com/office/drawing/2014/main" id="{04329F62-E562-4609-9232-128213649A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42679" y="226892"/>
            <a:ext cx="2737802" cy="3202108"/>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ttps://upload.wikimedia.org/wikipedia/commons/1/14/Filippino%2C_disperazione_di_mardocheo_%28derelitta_di_botticelli%29.jpg">
            <a:extLst>
              <a:ext uri="{FF2B5EF4-FFF2-40B4-BE49-F238E27FC236}">
                <a16:creationId xmlns:a16="http://schemas.microsoft.com/office/drawing/2014/main" id="{CAB3F6F1-CE8E-4509-BD58-730951E550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79216" y="365125"/>
            <a:ext cx="2865889" cy="3536315"/>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https://blog.nli.org.il/wp-content/uploads/2018/02/special_4-768x530.jpg">
            <a:extLst>
              <a:ext uri="{FF2B5EF4-FFF2-40B4-BE49-F238E27FC236}">
                <a16:creationId xmlns:a16="http://schemas.microsoft.com/office/drawing/2014/main" id="{504EA6EF-C3BB-4644-A218-37B27BBF512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42679" y="3587459"/>
            <a:ext cx="3566157" cy="2461020"/>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https://i1.wp.com/arz.fr/wp-content/uploads/2018/06/338-D%C3%A9ploration-des-Juifs.jpg?zoom=2&amp;resize=150%2C150">
            <a:extLst>
              <a:ext uri="{FF2B5EF4-FFF2-40B4-BE49-F238E27FC236}">
                <a16:creationId xmlns:a16="http://schemas.microsoft.com/office/drawing/2014/main" id="{1DD4A213-B27E-488E-AFD7-CA3D8DF00A5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50530" y="3901440"/>
            <a:ext cx="2857500" cy="2857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349999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E837AC83-74DD-4848-9D56-A493A5D1959C}"/>
              </a:ext>
            </a:extLst>
          </p:cNvPr>
          <p:cNvSpPr>
            <a:spLocks noGrp="1"/>
          </p:cNvSpPr>
          <p:nvPr>
            <p:ph type="title"/>
          </p:nvPr>
        </p:nvSpPr>
        <p:spPr>
          <a:xfrm>
            <a:off x="457200" y="365125"/>
            <a:ext cx="3058160" cy="6167755"/>
          </a:xfrm>
        </p:spPr>
        <p:txBody>
          <a:bodyPr>
            <a:normAutofit/>
          </a:bodyPr>
          <a:lstStyle/>
          <a:p>
            <a:r>
              <a:rPr lang="fr-FR" sz="3600" dirty="0"/>
              <a:t>Esther informée du décret</a:t>
            </a:r>
            <a:br>
              <a:rPr lang="fr-FR" sz="3600" dirty="0"/>
            </a:br>
            <a:r>
              <a:rPr lang="fr-FR" sz="3600" dirty="0"/>
              <a:t>Esther désespérée</a:t>
            </a:r>
            <a:br>
              <a:rPr lang="fr-FR" sz="3600" dirty="0"/>
            </a:br>
            <a:r>
              <a:rPr lang="fr-FR" sz="3600" dirty="0"/>
              <a:t>Toilette d’Esther</a:t>
            </a:r>
            <a:br>
              <a:rPr lang="fr-FR" sz="3600" dirty="0"/>
            </a:br>
            <a:br>
              <a:rPr lang="fr-FR" sz="3600" dirty="0"/>
            </a:br>
            <a:r>
              <a:rPr lang="fr-FR" sz="3600" dirty="0" err="1"/>
              <a:t>Mordecai</a:t>
            </a:r>
            <a:r>
              <a:rPr lang="fr-FR" sz="3600" dirty="0"/>
              <a:t> </a:t>
            </a:r>
            <a:r>
              <a:rPr lang="fr-FR" sz="3600" dirty="0" err="1"/>
              <a:t>informs</a:t>
            </a:r>
            <a:r>
              <a:rPr lang="fr-FR" sz="3600" dirty="0"/>
              <a:t> Esther</a:t>
            </a:r>
            <a:br>
              <a:rPr lang="fr-FR" sz="3600" dirty="0"/>
            </a:br>
            <a:r>
              <a:rPr lang="fr-FR" sz="3600" dirty="0" err="1"/>
              <a:t>Esther’s</a:t>
            </a:r>
            <a:r>
              <a:rPr lang="fr-FR" sz="3600" dirty="0"/>
              <a:t> </a:t>
            </a:r>
            <a:r>
              <a:rPr lang="fr-FR" sz="3600" dirty="0" err="1"/>
              <a:t>dispair</a:t>
            </a:r>
            <a:br>
              <a:rPr lang="fr-FR" sz="3600" dirty="0"/>
            </a:br>
            <a:r>
              <a:rPr lang="fr-FR" sz="3600" dirty="0" err="1"/>
              <a:t>Esther’s</a:t>
            </a:r>
            <a:r>
              <a:rPr lang="fr-FR" sz="3600" dirty="0"/>
              <a:t> beauty</a:t>
            </a:r>
          </a:p>
        </p:txBody>
      </p:sp>
      <p:pic>
        <p:nvPicPr>
          <p:cNvPr id="3074" name="Picture 2" descr="https://i1.wp.com/arz.fr/wp-content/uploads/2018/06/341-Esther-invit%C3%A9e-%C3%A0-intervenir.jpg?zoom=2&amp;resize=150%2C150">
            <a:extLst>
              <a:ext uri="{FF2B5EF4-FFF2-40B4-BE49-F238E27FC236}">
                <a16:creationId xmlns:a16="http://schemas.microsoft.com/office/drawing/2014/main" id="{9F7DC6BE-C00F-4E3E-9B80-CD454A5B9B6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02050" y="365125"/>
            <a:ext cx="2857500" cy="28575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s://i2.wp.com/arz.fr/wp-content/uploads/2018/10/995-Esther-en-haar-vrouwen-weeklagen-over-het-bevel-de-Joden-te-doden-Jan-Luyken-1712.jpg?resize=768%2C580">
            <a:extLst>
              <a:ext uri="{FF2B5EF4-FFF2-40B4-BE49-F238E27FC236}">
                <a16:creationId xmlns:a16="http://schemas.microsoft.com/office/drawing/2014/main" id="{84854369-40C2-49C0-AF42-91C33BAA4F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51076" y="447040"/>
            <a:ext cx="3783724" cy="28575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https://img1.liveinternet.ru/images/attach/c/4/129/21/129021229_4000579_04390024_esther_in_ihren_koeniglichen_gewaendern.jpg">
            <a:extLst>
              <a:ext uri="{FF2B5EF4-FFF2-40B4-BE49-F238E27FC236}">
                <a16:creationId xmlns:a16="http://schemas.microsoft.com/office/drawing/2014/main" id="{D1DFADBD-1AB9-422E-A757-9718FFA7653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23196" y="3449002"/>
            <a:ext cx="3521364" cy="309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575292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5" name="Rectangle 74">
            <a:extLst>
              <a:ext uri="{FF2B5EF4-FFF2-40B4-BE49-F238E27FC236}">
                <a16:creationId xmlns:a16="http://schemas.microsoft.com/office/drawing/2014/main" id="{765F4110-C0FC-4D61-ACD2-A7C950EAE9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4708357" y="3509963"/>
            <a:ext cx="7092215" cy="2967839"/>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re 3">
            <a:extLst>
              <a:ext uri="{FF2B5EF4-FFF2-40B4-BE49-F238E27FC236}">
                <a16:creationId xmlns:a16="http://schemas.microsoft.com/office/drawing/2014/main" id="{E837AC83-74DD-4848-9D56-A493A5D1959C}"/>
              </a:ext>
            </a:extLst>
          </p:cNvPr>
          <p:cNvSpPr>
            <a:spLocks noGrp="1"/>
          </p:cNvSpPr>
          <p:nvPr>
            <p:ph type="title"/>
          </p:nvPr>
        </p:nvSpPr>
        <p:spPr>
          <a:xfrm>
            <a:off x="5021821" y="3812954"/>
            <a:ext cx="6465287" cy="1516014"/>
          </a:xfrm>
        </p:spPr>
        <p:txBody>
          <a:bodyPr vert="horz" lIns="91440" tIns="45720" rIns="91440" bIns="45720" rtlCol="0" anchor="b">
            <a:normAutofit/>
          </a:bodyPr>
          <a:lstStyle/>
          <a:p>
            <a:pPr algn="ctr"/>
            <a:r>
              <a:rPr lang="en-US" sz="2800" kern="1200" dirty="0">
                <a:solidFill>
                  <a:srgbClr val="FFFFFF"/>
                </a:solidFill>
                <a:latin typeface="+mj-lt"/>
                <a:ea typeface="+mj-ea"/>
                <a:cs typeface="+mj-cs"/>
              </a:rPr>
              <a:t>Intercession </a:t>
            </a:r>
            <a:r>
              <a:rPr lang="en-US" sz="2800" kern="1200" dirty="0" err="1">
                <a:solidFill>
                  <a:srgbClr val="FFFFFF"/>
                </a:solidFill>
                <a:latin typeface="+mj-lt"/>
                <a:ea typeface="+mj-ea"/>
                <a:cs typeface="+mj-cs"/>
              </a:rPr>
              <a:t>d’Esther</a:t>
            </a:r>
            <a:r>
              <a:rPr lang="en-US" sz="2800" dirty="0">
                <a:solidFill>
                  <a:srgbClr val="FFFFFF"/>
                </a:solidFill>
              </a:rPr>
              <a:t> - </a:t>
            </a:r>
            <a:r>
              <a:rPr lang="en-US" sz="2800" kern="1200" dirty="0" err="1">
                <a:solidFill>
                  <a:srgbClr val="FFFFFF"/>
                </a:solidFill>
                <a:latin typeface="+mj-lt"/>
                <a:ea typeface="+mj-ea"/>
                <a:cs typeface="+mj-cs"/>
              </a:rPr>
              <a:t>Pamoison</a:t>
            </a:r>
            <a:r>
              <a:rPr lang="en-US" sz="2800" kern="1200" dirty="0">
                <a:solidFill>
                  <a:srgbClr val="FFFFFF"/>
                </a:solidFill>
                <a:latin typeface="+mj-lt"/>
                <a:ea typeface="+mj-ea"/>
                <a:cs typeface="+mj-cs"/>
              </a:rPr>
              <a:t> </a:t>
            </a:r>
            <a:r>
              <a:rPr lang="en-US" sz="2800" kern="1200" dirty="0" err="1">
                <a:solidFill>
                  <a:srgbClr val="FFFFFF"/>
                </a:solidFill>
                <a:latin typeface="+mj-lt"/>
                <a:ea typeface="+mj-ea"/>
                <a:cs typeface="+mj-cs"/>
              </a:rPr>
              <a:t>d’Esther</a:t>
            </a:r>
            <a:br>
              <a:rPr lang="en-US" sz="2800" kern="1200" dirty="0">
                <a:solidFill>
                  <a:srgbClr val="FFFFFF"/>
                </a:solidFill>
                <a:latin typeface="+mj-lt"/>
                <a:ea typeface="+mj-ea"/>
                <a:cs typeface="+mj-cs"/>
              </a:rPr>
            </a:br>
            <a:br>
              <a:rPr lang="en-US" sz="2800" kern="1200" dirty="0">
                <a:solidFill>
                  <a:srgbClr val="FFFFFF"/>
                </a:solidFill>
                <a:latin typeface="+mj-lt"/>
                <a:ea typeface="+mj-ea"/>
                <a:cs typeface="+mj-cs"/>
              </a:rPr>
            </a:br>
            <a:r>
              <a:rPr lang="en-US" sz="2800" kern="1200" dirty="0">
                <a:solidFill>
                  <a:srgbClr val="FFFFFF"/>
                </a:solidFill>
                <a:latin typeface="+mj-lt"/>
                <a:ea typeface="+mj-ea"/>
                <a:cs typeface="+mj-cs"/>
              </a:rPr>
              <a:t>Esther before Ahasuerus - Fainting</a:t>
            </a:r>
          </a:p>
        </p:txBody>
      </p:sp>
      <p:cxnSp>
        <p:nvCxnSpPr>
          <p:cNvPr id="77" name="Straight Connector 76">
            <a:extLst>
              <a:ext uri="{FF2B5EF4-FFF2-40B4-BE49-F238E27FC236}">
                <a16:creationId xmlns:a16="http://schemas.microsoft.com/office/drawing/2014/main" id="{CC94CBDB-A76C-499E-95AB-C0A049E315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38287" y="5443086"/>
            <a:ext cx="64008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10246" name="Picture 6" descr="https://bokertovyerushalayim.files.wordpress.com/2017/03/esther-de-vant-le-roi-manuscrit.jpg">
            <a:extLst>
              <a:ext uri="{FF2B5EF4-FFF2-40B4-BE49-F238E27FC236}">
                <a16:creationId xmlns:a16="http://schemas.microsoft.com/office/drawing/2014/main" id="{D2B0A151-7F57-4040-A86A-DCFEB723AB3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525" r="15078" b="-2"/>
          <a:stretch/>
        </p:blipFill>
        <p:spPr bwMode="auto">
          <a:xfrm>
            <a:off x="317635" y="321733"/>
            <a:ext cx="4160452" cy="6214534"/>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 5" descr="Une image contenant texte, personne, livre, homme&#10;&#10;Description générée automatiquement">
            <a:extLst>
              <a:ext uri="{FF2B5EF4-FFF2-40B4-BE49-F238E27FC236}">
                <a16:creationId xmlns:a16="http://schemas.microsoft.com/office/drawing/2014/main" id="{4407F26F-921D-4724-8CE9-9BF5F30533E0}"/>
              </a:ext>
            </a:extLst>
          </p:cNvPr>
          <p:cNvPicPr>
            <a:picLocks noChangeAspect="1"/>
          </p:cNvPicPr>
          <p:nvPr/>
        </p:nvPicPr>
        <p:blipFill rotWithShape="1">
          <a:blip r:embed="rId3">
            <a:extLst>
              <a:ext uri="{28A0092B-C50C-407E-A947-70E740481C1C}">
                <a14:useLocalDpi xmlns:a14="http://schemas.microsoft.com/office/drawing/2010/main" val="0"/>
              </a:ext>
            </a:extLst>
          </a:blip>
          <a:srcRect t="8964" r="2" b="42711"/>
          <a:stretch/>
        </p:blipFill>
        <p:spPr>
          <a:xfrm>
            <a:off x="4654296" y="299363"/>
            <a:ext cx="7217085" cy="3008188"/>
          </a:xfrm>
          <a:prstGeom prst="rect">
            <a:avLst/>
          </a:prstGeom>
        </p:spPr>
      </p:pic>
    </p:spTree>
    <p:extLst>
      <p:ext uri="{BB962C8B-B14F-4D97-AF65-F5344CB8AC3E}">
        <p14:creationId xmlns:p14="http://schemas.microsoft.com/office/powerpoint/2010/main" val="8783515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E837AC83-74DD-4848-9D56-A493A5D1959C}"/>
              </a:ext>
            </a:extLst>
          </p:cNvPr>
          <p:cNvSpPr>
            <a:spLocks noGrp="1"/>
          </p:cNvSpPr>
          <p:nvPr>
            <p:ph type="title"/>
          </p:nvPr>
        </p:nvSpPr>
        <p:spPr>
          <a:xfrm>
            <a:off x="642996" y="4571216"/>
            <a:ext cx="10906008" cy="1115415"/>
          </a:xfrm>
        </p:spPr>
        <p:txBody>
          <a:bodyPr vert="horz" lIns="91440" tIns="45720" rIns="91440" bIns="45720" rtlCol="0" anchor="b">
            <a:normAutofit/>
          </a:bodyPr>
          <a:lstStyle/>
          <a:p>
            <a:pPr algn="ctr"/>
            <a:r>
              <a:rPr lang="en-US" sz="1800" kern="1200" dirty="0" err="1">
                <a:solidFill>
                  <a:schemeClr val="tx1"/>
                </a:solidFill>
                <a:latin typeface="+mj-lt"/>
                <a:ea typeface="+mj-ea"/>
                <a:cs typeface="+mj-cs"/>
              </a:rPr>
              <a:t>Insomnie</a:t>
            </a:r>
            <a:r>
              <a:rPr lang="en-US" sz="1800" kern="1200" dirty="0">
                <a:solidFill>
                  <a:schemeClr val="tx1"/>
                </a:solidFill>
                <a:latin typeface="+mj-lt"/>
                <a:ea typeface="+mj-ea"/>
                <a:cs typeface="+mj-cs"/>
              </a:rPr>
              <a:t> du </a:t>
            </a:r>
            <a:r>
              <a:rPr lang="en-US" sz="1800" kern="1200" dirty="0" err="1">
                <a:solidFill>
                  <a:schemeClr val="tx1"/>
                </a:solidFill>
                <a:latin typeface="+mj-lt"/>
                <a:ea typeface="+mj-ea"/>
                <a:cs typeface="+mj-cs"/>
              </a:rPr>
              <a:t>roi</a:t>
            </a:r>
            <a:r>
              <a:rPr lang="en-US" sz="1800" kern="1200" dirty="0">
                <a:solidFill>
                  <a:schemeClr val="tx1"/>
                </a:solidFill>
                <a:latin typeface="+mj-lt"/>
                <a:ea typeface="+mj-ea"/>
                <a:cs typeface="+mj-cs"/>
              </a:rPr>
              <a:t>  </a:t>
            </a:r>
            <a:r>
              <a:rPr lang="en-US" sz="1800" dirty="0"/>
              <a:t>- </a:t>
            </a:r>
            <a:r>
              <a:rPr lang="en-US" sz="1800" kern="1200" dirty="0" err="1">
                <a:solidFill>
                  <a:schemeClr val="tx1"/>
                </a:solidFill>
                <a:latin typeface="+mj-lt"/>
                <a:ea typeface="+mj-ea"/>
                <a:cs typeface="+mj-cs"/>
              </a:rPr>
              <a:t>Assuerus</a:t>
            </a:r>
            <a:r>
              <a:rPr lang="en-US" sz="1800" kern="1200" dirty="0">
                <a:solidFill>
                  <a:schemeClr val="tx1"/>
                </a:solidFill>
                <a:latin typeface="+mj-lt"/>
                <a:ea typeface="+mj-ea"/>
                <a:cs typeface="+mj-cs"/>
              </a:rPr>
              <a:t> </a:t>
            </a:r>
            <a:r>
              <a:rPr lang="en-US" sz="1800" kern="1200" dirty="0" err="1">
                <a:solidFill>
                  <a:schemeClr val="tx1"/>
                </a:solidFill>
                <a:latin typeface="+mj-lt"/>
                <a:ea typeface="+mj-ea"/>
                <a:cs typeface="+mj-cs"/>
              </a:rPr>
              <a:t>ordonne</a:t>
            </a:r>
            <a:r>
              <a:rPr lang="en-US" sz="1800" kern="1200" dirty="0">
                <a:solidFill>
                  <a:schemeClr val="tx1"/>
                </a:solidFill>
                <a:latin typeface="+mj-lt"/>
                <a:ea typeface="+mj-ea"/>
                <a:cs typeface="+mj-cs"/>
              </a:rPr>
              <a:t> à Haman </a:t>
            </a:r>
            <a:r>
              <a:rPr lang="en-US" sz="1800" kern="1200" dirty="0" err="1">
                <a:solidFill>
                  <a:schemeClr val="tx1"/>
                </a:solidFill>
                <a:latin typeface="+mj-lt"/>
                <a:ea typeface="+mj-ea"/>
                <a:cs typeface="+mj-cs"/>
              </a:rPr>
              <a:t>d’honorer</a:t>
            </a:r>
            <a:r>
              <a:rPr lang="en-US" sz="1800" kern="1200" dirty="0">
                <a:solidFill>
                  <a:schemeClr val="tx1"/>
                </a:solidFill>
                <a:latin typeface="+mj-lt"/>
                <a:ea typeface="+mj-ea"/>
                <a:cs typeface="+mj-cs"/>
              </a:rPr>
              <a:t> </a:t>
            </a:r>
            <a:r>
              <a:rPr lang="en-US" sz="1800" kern="1200" dirty="0" err="1">
                <a:solidFill>
                  <a:schemeClr val="tx1"/>
                </a:solidFill>
                <a:latin typeface="+mj-lt"/>
                <a:ea typeface="+mj-ea"/>
                <a:cs typeface="+mj-cs"/>
              </a:rPr>
              <a:t>Mardochée</a:t>
            </a:r>
            <a:r>
              <a:rPr lang="en-US" sz="1800" kern="1200" dirty="0">
                <a:solidFill>
                  <a:schemeClr val="tx1"/>
                </a:solidFill>
                <a:latin typeface="+mj-lt"/>
                <a:ea typeface="+mj-ea"/>
                <a:cs typeface="+mj-cs"/>
              </a:rPr>
              <a:t> - </a:t>
            </a:r>
            <a:r>
              <a:rPr lang="en-US" sz="1800" dirty="0"/>
              <a:t> </a:t>
            </a:r>
            <a:r>
              <a:rPr lang="en-US" sz="1800" kern="1200" dirty="0">
                <a:solidFill>
                  <a:schemeClr val="tx1"/>
                </a:solidFill>
                <a:latin typeface="+mj-lt"/>
                <a:ea typeface="+mj-ea"/>
                <a:cs typeface="+mj-cs"/>
              </a:rPr>
              <a:t>Triomphe de </a:t>
            </a:r>
            <a:r>
              <a:rPr lang="en-US" sz="1800" kern="1200" dirty="0" err="1">
                <a:solidFill>
                  <a:schemeClr val="tx1"/>
                </a:solidFill>
                <a:latin typeface="+mj-lt"/>
                <a:ea typeface="+mj-ea"/>
                <a:cs typeface="+mj-cs"/>
              </a:rPr>
              <a:t>Mardochée</a:t>
            </a:r>
            <a:br>
              <a:rPr lang="en-US" sz="1800" kern="1200" dirty="0">
                <a:solidFill>
                  <a:schemeClr val="tx1"/>
                </a:solidFill>
                <a:latin typeface="+mj-lt"/>
                <a:ea typeface="+mj-ea"/>
                <a:cs typeface="+mj-cs"/>
              </a:rPr>
            </a:br>
            <a:br>
              <a:rPr lang="en-US" sz="1800" kern="1200" dirty="0">
                <a:solidFill>
                  <a:schemeClr val="tx1"/>
                </a:solidFill>
                <a:latin typeface="+mj-lt"/>
                <a:ea typeface="+mj-ea"/>
                <a:cs typeface="+mj-cs"/>
              </a:rPr>
            </a:br>
            <a:r>
              <a:rPr lang="en-US" sz="1800" dirty="0"/>
              <a:t> Insomnia  of </a:t>
            </a:r>
            <a:r>
              <a:rPr lang="en-US" sz="1800" dirty="0" err="1"/>
              <a:t>Assuerus</a:t>
            </a:r>
            <a:r>
              <a:rPr lang="en-US" sz="1800" dirty="0"/>
              <a:t> </a:t>
            </a:r>
            <a:r>
              <a:rPr lang="en-US" sz="1800" kern="1200" dirty="0">
                <a:solidFill>
                  <a:schemeClr val="tx1"/>
                </a:solidFill>
                <a:latin typeface="+mj-lt"/>
                <a:ea typeface="+mj-ea"/>
                <a:cs typeface="+mj-cs"/>
              </a:rPr>
              <a:t>– Haman’s frustration – Mordecai’s  triumph</a:t>
            </a:r>
          </a:p>
        </p:txBody>
      </p:sp>
      <p:pic>
        <p:nvPicPr>
          <p:cNvPr id="9220" name="Picture 4" descr="https://www.artbible.info/images/haman_mordechai_grt.jpg">
            <a:extLst>
              <a:ext uri="{FF2B5EF4-FFF2-40B4-BE49-F238E27FC236}">
                <a16:creationId xmlns:a16="http://schemas.microsoft.com/office/drawing/2014/main" id="{EAD269E3-12F8-4A18-897D-CB4D4CD0425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3" b="7025"/>
          <a:stretch/>
        </p:blipFill>
        <p:spPr bwMode="auto">
          <a:xfrm>
            <a:off x="4280382" y="320511"/>
            <a:ext cx="3794760" cy="3930978"/>
          </a:xfrm>
          <a:prstGeom prst="rect">
            <a:avLst/>
          </a:prstGeom>
          <a:noFill/>
          <a:extLst>
            <a:ext uri="{909E8E84-426E-40DD-AFC4-6F175D3DCCD1}">
              <a14:hiddenFill xmlns:a14="http://schemas.microsoft.com/office/drawing/2010/main">
                <a:solidFill>
                  <a:srgbClr val="FFFFFF"/>
                </a:solidFill>
              </a14:hiddenFill>
            </a:ext>
          </a:extLst>
        </p:spPr>
      </p:pic>
      <p:pic>
        <p:nvPicPr>
          <p:cNvPr id="9218" name="Picture 2" descr="https://i0.wp.com/arz.fr/wp-content/uploads/2018/08/887e.jpg?w=316">
            <a:extLst>
              <a:ext uri="{FF2B5EF4-FFF2-40B4-BE49-F238E27FC236}">
                <a16:creationId xmlns:a16="http://schemas.microsoft.com/office/drawing/2014/main" id="{9F18D37A-B9E2-4889-904F-8FF8DE6FE17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766" r="18417" b="-2"/>
          <a:stretch/>
        </p:blipFill>
        <p:spPr bwMode="auto">
          <a:xfrm>
            <a:off x="322099" y="320511"/>
            <a:ext cx="3794760" cy="3930978"/>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https://upload.wikimedia.org/wikipedia/commons/thumb/d/d0/B040_Rembrandt.jpg/1024px-B040_Rembrandt.jpg">
            <a:extLst>
              <a:ext uri="{FF2B5EF4-FFF2-40B4-BE49-F238E27FC236}">
                <a16:creationId xmlns:a16="http://schemas.microsoft.com/office/drawing/2014/main" id="{A322F44B-51C7-4E30-9E99-B31DA63C0AF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999" r="18359"/>
          <a:stretch/>
        </p:blipFill>
        <p:spPr bwMode="auto">
          <a:xfrm>
            <a:off x="8183267" y="320511"/>
            <a:ext cx="3794760" cy="3930978"/>
          </a:xfrm>
          <a:prstGeom prst="rect">
            <a:avLst/>
          </a:prstGeom>
          <a:noFill/>
          <a:extLst>
            <a:ext uri="{909E8E84-426E-40DD-AFC4-6F175D3DCCD1}">
              <a14:hiddenFill xmlns:a14="http://schemas.microsoft.com/office/drawing/2010/main">
                <a:solidFill>
                  <a:srgbClr val="FFFFFF"/>
                </a:solidFill>
              </a14:hiddenFill>
            </a:ext>
          </a:extLst>
        </p:spPr>
      </p:pic>
      <p:cxnSp>
        <p:nvCxnSpPr>
          <p:cNvPr id="75" name="Straight Connector 74">
            <a:extLst>
              <a:ext uri="{FF2B5EF4-FFF2-40B4-BE49-F238E27FC236}">
                <a16:creationId xmlns:a16="http://schemas.microsoft.com/office/drawing/2014/main" id="{60188E89-AF78-40F6-B787-E9BD9C62568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524000" y="5778706"/>
            <a:ext cx="9144000" cy="0"/>
          </a:xfrm>
          <a:prstGeom prst="line">
            <a:avLst/>
          </a:prstGeom>
          <a:ln w="19050">
            <a:solidFill>
              <a:srgbClr val="A19D5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432487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200" name="Rectangle 138">
            <a:extLst>
              <a:ext uri="{FF2B5EF4-FFF2-40B4-BE49-F238E27FC236}">
                <a16:creationId xmlns:a16="http://schemas.microsoft.com/office/drawing/2014/main" id="{7383B190-6BFB-422F-B667-06B7B25F09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4708357" y="3509963"/>
            <a:ext cx="7092215" cy="2967839"/>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re 3">
            <a:extLst>
              <a:ext uri="{FF2B5EF4-FFF2-40B4-BE49-F238E27FC236}">
                <a16:creationId xmlns:a16="http://schemas.microsoft.com/office/drawing/2014/main" id="{E837AC83-74DD-4848-9D56-A493A5D1959C}"/>
              </a:ext>
            </a:extLst>
          </p:cNvPr>
          <p:cNvSpPr>
            <a:spLocks noGrp="1"/>
          </p:cNvSpPr>
          <p:nvPr>
            <p:ph type="title"/>
          </p:nvPr>
        </p:nvSpPr>
        <p:spPr>
          <a:xfrm>
            <a:off x="5021821" y="3812954"/>
            <a:ext cx="6465287" cy="1516014"/>
          </a:xfrm>
        </p:spPr>
        <p:txBody>
          <a:bodyPr vert="horz" lIns="91440" tIns="45720" rIns="91440" bIns="45720" rtlCol="0" anchor="b">
            <a:normAutofit fontScale="90000"/>
          </a:bodyPr>
          <a:lstStyle/>
          <a:p>
            <a:r>
              <a:rPr lang="en-US" sz="2400" kern="1200" dirty="0">
                <a:solidFill>
                  <a:srgbClr val="FFFFFF"/>
                </a:solidFill>
                <a:latin typeface="+mj-lt"/>
                <a:ea typeface="+mj-ea"/>
                <a:cs typeface="+mj-cs"/>
              </a:rPr>
              <a:t>La </a:t>
            </a:r>
            <a:r>
              <a:rPr lang="en-US" sz="2400" kern="1200" dirty="0" err="1">
                <a:solidFill>
                  <a:srgbClr val="FFFFFF"/>
                </a:solidFill>
                <a:latin typeface="+mj-lt"/>
                <a:ea typeface="+mj-ea"/>
                <a:cs typeface="+mj-cs"/>
              </a:rPr>
              <a:t>bévue</a:t>
            </a:r>
            <a:r>
              <a:rPr lang="en-US" sz="2400" kern="1200" dirty="0">
                <a:solidFill>
                  <a:srgbClr val="FFFFFF"/>
                </a:solidFill>
                <a:latin typeface="+mj-lt"/>
                <a:ea typeface="+mj-ea"/>
                <a:cs typeface="+mj-cs"/>
              </a:rPr>
              <a:t> de la </a:t>
            </a:r>
            <a:r>
              <a:rPr lang="en-US" sz="2400" kern="1200" dirty="0" err="1">
                <a:solidFill>
                  <a:srgbClr val="FFFFFF"/>
                </a:solidFill>
                <a:latin typeface="+mj-lt"/>
                <a:ea typeface="+mj-ea"/>
                <a:cs typeface="+mj-cs"/>
              </a:rPr>
              <a:t>fille</a:t>
            </a:r>
            <a:r>
              <a:rPr lang="en-US" sz="2400" kern="1200" dirty="0">
                <a:solidFill>
                  <a:srgbClr val="FFFFFF"/>
                </a:solidFill>
                <a:latin typeface="+mj-lt"/>
                <a:ea typeface="+mj-ea"/>
                <a:cs typeface="+mj-cs"/>
              </a:rPr>
              <a:t> </a:t>
            </a:r>
            <a:r>
              <a:rPr lang="en-US" sz="2400" kern="1200" dirty="0" err="1">
                <a:solidFill>
                  <a:srgbClr val="FFFFFF"/>
                </a:solidFill>
                <a:latin typeface="+mj-lt"/>
                <a:ea typeface="+mj-ea"/>
                <a:cs typeface="+mj-cs"/>
              </a:rPr>
              <a:t>d’Haman</a:t>
            </a:r>
            <a:r>
              <a:rPr lang="en-US" sz="2400" dirty="0">
                <a:solidFill>
                  <a:srgbClr val="FFFFFF"/>
                </a:solidFill>
              </a:rPr>
              <a:t>  - </a:t>
            </a:r>
            <a:r>
              <a:rPr lang="en-US" sz="2400" kern="1200" dirty="0">
                <a:solidFill>
                  <a:srgbClr val="FFFFFF"/>
                </a:solidFill>
                <a:latin typeface="+mj-lt"/>
                <a:ea typeface="+mj-ea"/>
                <a:cs typeface="+mj-cs"/>
              </a:rPr>
              <a:t>Haman </a:t>
            </a:r>
            <a:r>
              <a:rPr lang="en-US" sz="2400" kern="1200" dirty="0" err="1">
                <a:solidFill>
                  <a:srgbClr val="FFFFFF"/>
                </a:solidFill>
                <a:latin typeface="+mj-lt"/>
                <a:ea typeface="+mj-ea"/>
                <a:cs typeface="+mj-cs"/>
              </a:rPr>
              <a:t>dénoncé</a:t>
            </a:r>
            <a:r>
              <a:rPr lang="en-US" sz="2400" kern="1200" dirty="0">
                <a:solidFill>
                  <a:srgbClr val="FFFFFF"/>
                </a:solidFill>
                <a:latin typeface="+mj-lt"/>
                <a:ea typeface="+mj-ea"/>
                <a:cs typeface="+mj-cs"/>
              </a:rPr>
              <a:t> au </a:t>
            </a:r>
            <a:r>
              <a:rPr lang="en-US" sz="2400" kern="1200" dirty="0" err="1">
                <a:solidFill>
                  <a:srgbClr val="FFFFFF"/>
                </a:solidFill>
                <a:latin typeface="+mj-lt"/>
                <a:ea typeface="+mj-ea"/>
                <a:cs typeface="+mj-cs"/>
              </a:rPr>
              <a:t>roi</a:t>
            </a:r>
            <a:r>
              <a:rPr lang="en-US" sz="2400" kern="1200" dirty="0">
                <a:solidFill>
                  <a:srgbClr val="FFFFFF"/>
                </a:solidFill>
                <a:latin typeface="+mj-lt"/>
                <a:ea typeface="+mj-ea"/>
                <a:cs typeface="+mj-cs"/>
              </a:rPr>
              <a:t> par Esther - </a:t>
            </a:r>
            <a:r>
              <a:rPr lang="en-US" sz="2400" kern="1200" dirty="0" err="1">
                <a:solidFill>
                  <a:srgbClr val="FFFFFF"/>
                </a:solidFill>
                <a:latin typeface="+mj-lt"/>
                <a:ea typeface="+mj-ea"/>
                <a:cs typeface="+mj-cs"/>
              </a:rPr>
              <a:t>Colère</a:t>
            </a:r>
            <a:r>
              <a:rPr lang="en-US" sz="2400" kern="1200" dirty="0">
                <a:solidFill>
                  <a:srgbClr val="FFFFFF"/>
                </a:solidFill>
                <a:latin typeface="+mj-lt"/>
                <a:ea typeface="+mj-ea"/>
                <a:cs typeface="+mj-cs"/>
              </a:rPr>
              <a:t> du </a:t>
            </a:r>
            <a:r>
              <a:rPr lang="en-US" sz="2400" kern="1200" dirty="0" err="1">
                <a:solidFill>
                  <a:srgbClr val="FFFFFF"/>
                </a:solidFill>
                <a:latin typeface="+mj-lt"/>
                <a:ea typeface="+mj-ea"/>
                <a:cs typeface="+mj-cs"/>
              </a:rPr>
              <a:t>roi</a:t>
            </a:r>
            <a:br>
              <a:rPr lang="en-US" sz="2400" kern="1200" dirty="0">
                <a:solidFill>
                  <a:srgbClr val="FFFFFF"/>
                </a:solidFill>
                <a:latin typeface="+mj-lt"/>
                <a:ea typeface="+mj-ea"/>
                <a:cs typeface="+mj-cs"/>
              </a:rPr>
            </a:br>
            <a:br>
              <a:rPr lang="en-US" sz="2400" kern="1200" dirty="0">
                <a:solidFill>
                  <a:srgbClr val="FFFFFF"/>
                </a:solidFill>
                <a:latin typeface="+mj-lt"/>
                <a:ea typeface="+mj-ea"/>
                <a:cs typeface="+mj-cs"/>
              </a:rPr>
            </a:br>
            <a:r>
              <a:rPr lang="en-US" sz="2400" kern="1200" dirty="0">
                <a:solidFill>
                  <a:srgbClr val="FFFFFF"/>
                </a:solidFill>
                <a:latin typeface="+mj-lt"/>
                <a:ea typeface="+mj-ea"/>
                <a:cs typeface="+mj-cs"/>
              </a:rPr>
              <a:t>Haman daughter </a:t>
            </a:r>
            <a:r>
              <a:rPr lang="en-US" sz="2400" dirty="0">
                <a:solidFill>
                  <a:srgbClr val="FFFFFF"/>
                </a:solidFill>
              </a:rPr>
              <a:t>blunder</a:t>
            </a:r>
            <a:r>
              <a:rPr lang="en-US" sz="2400" kern="1200" dirty="0">
                <a:solidFill>
                  <a:srgbClr val="FFFFFF"/>
                </a:solidFill>
                <a:latin typeface="+mj-lt"/>
                <a:ea typeface="+mj-ea"/>
                <a:cs typeface="+mj-cs"/>
              </a:rPr>
              <a:t> - </a:t>
            </a:r>
            <a:r>
              <a:rPr lang="en-US" sz="2400" dirty="0">
                <a:solidFill>
                  <a:srgbClr val="FFFFFF"/>
                </a:solidFill>
              </a:rPr>
              <a:t> Esther indicts Haman- The </a:t>
            </a:r>
            <a:r>
              <a:rPr lang="en-US" sz="2400" kern="1200" dirty="0">
                <a:solidFill>
                  <a:srgbClr val="FFFFFF"/>
                </a:solidFill>
                <a:latin typeface="+mj-lt"/>
                <a:ea typeface="+mj-ea"/>
                <a:cs typeface="+mj-cs"/>
              </a:rPr>
              <a:t>King’s wrath</a:t>
            </a:r>
          </a:p>
        </p:txBody>
      </p:sp>
      <p:pic>
        <p:nvPicPr>
          <p:cNvPr id="8198" name="Picture 6" descr="https://1.bp.blogspot.com/-0k-WK7EkOcE/WVPRzAdg4CI/AAAAAAAAMdQ/K7FtS9psKEo8puHXJ8EPsFC-TJ5gxf8UACEwYBhgL/s1600/PurimDeGelder.jpg">
            <a:extLst>
              <a:ext uri="{FF2B5EF4-FFF2-40B4-BE49-F238E27FC236}">
                <a16:creationId xmlns:a16="http://schemas.microsoft.com/office/drawing/2014/main" id="{C1C944B7-258F-419A-8F8B-DD186705512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849" r="-1" b="5848"/>
          <a:stretch/>
        </p:blipFill>
        <p:spPr bwMode="auto">
          <a:xfrm>
            <a:off x="332940" y="3469280"/>
            <a:ext cx="4160452" cy="3049204"/>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http://arts.mythologica.fr/artist-n/pic/normand_esther-haman.jpg">
            <a:extLst>
              <a:ext uri="{FF2B5EF4-FFF2-40B4-BE49-F238E27FC236}">
                <a16:creationId xmlns:a16="http://schemas.microsoft.com/office/drawing/2014/main" id="{C100E37E-9B23-4A38-B331-C4929EDA9F4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9686" r="2" b="19687"/>
          <a:stretch/>
        </p:blipFill>
        <p:spPr bwMode="auto">
          <a:xfrm>
            <a:off x="4654296" y="299363"/>
            <a:ext cx="7217085" cy="3008188"/>
          </a:xfrm>
          <a:prstGeom prst="rect">
            <a:avLst/>
          </a:prstGeom>
          <a:noFill/>
          <a:extLst>
            <a:ext uri="{909E8E84-426E-40DD-AFC4-6F175D3DCCD1}">
              <a14:hiddenFill xmlns:a14="http://schemas.microsoft.com/office/drawing/2010/main">
                <a:solidFill>
                  <a:srgbClr val="FFFFFF"/>
                </a:solidFill>
              </a14:hiddenFill>
            </a:ext>
          </a:extLst>
        </p:spPr>
      </p:pic>
      <p:cxnSp>
        <p:nvCxnSpPr>
          <p:cNvPr id="8201" name="Straight Connector 140">
            <a:extLst>
              <a:ext uri="{FF2B5EF4-FFF2-40B4-BE49-F238E27FC236}">
                <a16:creationId xmlns:a16="http://schemas.microsoft.com/office/drawing/2014/main" id="{ED28E597-4AF8-4D69-A9AB-A1EDC6156B0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38287" y="5443086"/>
            <a:ext cx="64008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8194" name="Picture 2" descr="https://blog.nli.org.il/wp-content/uploads/2018/02/haman-768x743.jpg">
            <a:extLst>
              <a:ext uri="{FF2B5EF4-FFF2-40B4-BE49-F238E27FC236}">
                <a16:creationId xmlns:a16="http://schemas.microsoft.com/office/drawing/2014/main" id="{6A6CA37A-16A7-4FD7-AC06-1911B3B0A1C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6003" r="-1" b="8800"/>
          <a:stretch/>
        </p:blipFill>
        <p:spPr bwMode="auto">
          <a:xfrm>
            <a:off x="332940" y="339516"/>
            <a:ext cx="4160452" cy="30268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826989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C527E307-BDAE-4735-9440-6127B02E40D3}"/>
              </a:ext>
            </a:extLst>
          </p:cNvPr>
          <p:cNvSpPr>
            <a:spLocks noGrp="1"/>
          </p:cNvSpPr>
          <p:nvPr>
            <p:ph type="title"/>
          </p:nvPr>
        </p:nvSpPr>
        <p:spPr>
          <a:xfrm>
            <a:off x="839788" y="457200"/>
            <a:ext cx="3932237" cy="5801360"/>
          </a:xfrm>
        </p:spPr>
        <p:txBody>
          <a:bodyPr/>
          <a:lstStyle/>
          <a:p>
            <a:r>
              <a:rPr lang="fr-FR" dirty="0"/>
              <a:t>Pendaison d’</a:t>
            </a:r>
            <a:r>
              <a:rPr lang="fr-FR" dirty="0" err="1"/>
              <a:t>Haman</a:t>
            </a:r>
            <a:br>
              <a:rPr lang="fr-FR" dirty="0"/>
            </a:br>
            <a:r>
              <a:rPr lang="fr-FR" dirty="0"/>
              <a:t>Crucifixion d’</a:t>
            </a:r>
            <a:r>
              <a:rPr lang="fr-FR" dirty="0" err="1"/>
              <a:t>Haman</a:t>
            </a:r>
            <a:br>
              <a:rPr lang="fr-FR" dirty="0"/>
            </a:br>
            <a:br>
              <a:rPr lang="fr-FR" dirty="0"/>
            </a:br>
            <a:br>
              <a:rPr lang="fr-FR" dirty="0"/>
            </a:br>
            <a:r>
              <a:rPr lang="fr-FR" dirty="0" err="1"/>
              <a:t>Haman</a:t>
            </a:r>
            <a:r>
              <a:rPr lang="fr-FR" dirty="0"/>
              <a:t> </a:t>
            </a:r>
            <a:r>
              <a:rPr lang="fr-FR" dirty="0" err="1"/>
              <a:t>hanged</a:t>
            </a:r>
            <a:r>
              <a:rPr lang="fr-FR" dirty="0"/>
              <a:t>  </a:t>
            </a:r>
            <a:br>
              <a:rPr lang="fr-FR" dirty="0"/>
            </a:br>
            <a:r>
              <a:rPr lang="fr-FR" dirty="0" err="1"/>
              <a:t>Haman</a:t>
            </a:r>
            <a:r>
              <a:rPr lang="fr-FR" dirty="0"/>
              <a:t> </a:t>
            </a:r>
            <a:r>
              <a:rPr lang="fr-FR" dirty="0" err="1"/>
              <a:t>crucified</a:t>
            </a:r>
            <a:br>
              <a:rPr lang="fr-FR" dirty="0"/>
            </a:br>
            <a:endParaRPr lang="fr-FR" dirty="0"/>
          </a:p>
        </p:txBody>
      </p:sp>
      <p:pic>
        <p:nvPicPr>
          <p:cNvPr id="11266" name="Picture 2" descr="https://upload.wikimedia.org/wikipedia/commons/thumb/4/44/Arthur_Szyk_%281894-1951%29._The_Book_of_Esther%2C_Szyk_and_Haman_%281950%29._New_Canaan%2C_CT.jpg/626px-Arthur_Szyk_%281894-1951%29._The_Book_of_Esther%2C_Szyk_and_Haman_%281950%29._New_Canaan%2C_CT.jpg">
            <a:extLst>
              <a:ext uri="{FF2B5EF4-FFF2-40B4-BE49-F238E27FC236}">
                <a16:creationId xmlns:a16="http://schemas.microsoft.com/office/drawing/2014/main" id="{1348B61B-F866-441D-8963-446C29D2C9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15805" y="1300480"/>
            <a:ext cx="3448849" cy="4958080"/>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https://www.talivirtualmidrash.org.il/userfiles/k--BNF-Fr-161-f_-271.jpg">
            <a:extLst>
              <a:ext uri="{FF2B5EF4-FFF2-40B4-BE49-F238E27FC236}">
                <a16:creationId xmlns:a16="http://schemas.microsoft.com/office/drawing/2014/main" id="{AFB19B08-CC54-4E65-BC0F-05136DE204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46206" y="254000"/>
            <a:ext cx="4016672" cy="49580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767546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4" name="Rectangle 72">
            <a:extLst>
              <a:ext uri="{FF2B5EF4-FFF2-40B4-BE49-F238E27FC236}">
                <a16:creationId xmlns:a16="http://schemas.microsoft.com/office/drawing/2014/main" id="{765F4110-C0FC-4D61-ACD2-A7C950EAE9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4708357" y="3509963"/>
            <a:ext cx="7092215" cy="2967839"/>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re 2">
            <a:extLst>
              <a:ext uri="{FF2B5EF4-FFF2-40B4-BE49-F238E27FC236}">
                <a16:creationId xmlns:a16="http://schemas.microsoft.com/office/drawing/2014/main" id="{C527E307-BDAE-4735-9440-6127B02E40D3}"/>
              </a:ext>
            </a:extLst>
          </p:cNvPr>
          <p:cNvSpPr>
            <a:spLocks noGrp="1"/>
          </p:cNvSpPr>
          <p:nvPr>
            <p:ph type="title"/>
          </p:nvPr>
        </p:nvSpPr>
        <p:spPr>
          <a:xfrm>
            <a:off x="5021821" y="3812954"/>
            <a:ext cx="6465287" cy="1516014"/>
          </a:xfrm>
        </p:spPr>
        <p:txBody>
          <a:bodyPr vert="horz" lIns="91440" tIns="45720" rIns="91440" bIns="45720" rtlCol="0" anchor="b">
            <a:normAutofit fontScale="90000"/>
          </a:bodyPr>
          <a:lstStyle/>
          <a:p>
            <a:br>
              <a:rPr lang="en-US" sz="1600" kern="1200" dirty="0">
                <a:solidFill>
                  <a:srgbClr val="FFFFFF"/>
                </a:solidFill>
                <a:latin typeface="+mj-lt"/>
                <a:ea typeface="+mj-ea"/>
                <a:cs typeface="+mj-cs"/>
              </a:rPr>
            </a:br>
            <a:r>
              <a:rPr lang="en-US" sz="1600" kern="1200" dirty="0" err="1">
                <a:solidFill>
                  <a:srgbClr val="FFFFFF"/>
                </a:solidFill>
                <a:latin typeface="+mj-lt"/>
                <a:ea typeface="+mj-ea"/>
                <a:cs typeface="+mj-cs"/>
              </a:rPr>
              <a:t>Pendaison</a:t>
            </a:r>
            <a:r>
              <a:rPr lang="en-US" sz="1600" kern="1200" dirty="0">
                <a:solidFill>
                  <a:srgbClr val="FFFFFF"/>
                </a:solidFill>
                <a:latin typeface="+mj-lt"/>
                <a:ea typeface="+mj-ea"/>
                <a:cs typeface="+mj-cs"/>
              </a:rPr>
              <a:t> des </a:t>
            </a:r>
            <a:r>
              <a:rPr lang="en-US" sz="1600" kern="1200" dirty="0" err="1">
                <a:solidFill>
                  <a:srgbClr val="FFFFFF"/>
                </a:solidFill>
                <a:latin typeface="+mj-lt"/>
                <a:ea typeface="+mj-ea"/>
                <a:cs typeface="+mj-cs"/>
              </a:rPr>
              <a:t>fils</a:t>
            </a:r>
            <a:r>
              <a:rPr lang="en-US" sz="1600" kern="1200" dirty="0">
                <a:solidFill>
                  <a:srgbClr val="FFFFFF"/>
                </a:solidFill>
                <a:latin typeface="+mj-lt"/>
                <a:ea typeface="+mj-ea"/>
                <a:cs typeface="+mj-cs"/>
              </a:rPr>
              <a:t> </a:t>
            </a:r>
            <a:r>
              <a:rPr lang="en-US" sz="1600" kern="1200" dirty="0" err="1">
                <a:solidFill>
                  <a:srgbClr val="FFFFFF"/>
                </a:solidFill>
                <a:latin typeface="+mj-lt"/>
                <a:ea typeface="+mj-ea"/>
                <a:cs typeface="+mj-cs"/>
              </a:rPr>
              <a:t>d’Haman</a:t>
            </a:r>
            <a:br>
              <a:rPr lang="en-US" sz="1600" kern="1200" dirty="0">
                <a:solidFill>
                  <a:srgbClr val="FFFFFF"/>
                </a:solidFill>
                <a:latin typeface="+mj-lt"/>
                <a:ea typeface="+mj-ea"/>
                <a:cs typeface="+mj-cs"/>
              </a:rPr>
            </a:br>
            <a:r>
              <a:rPr lang="en-US" sz="1600" kern="1200" dirty="0">
                <a:solidFill>
                  <a:srgbClr val="FFFFFF"/>
                </a:solidFill>
                <a:latin typeface="+mj-lt"/>
                <a:ea typeface="+mj-ea"/>
                <a:cs typeface="+mj-cs"/>
              </a:rPr>
              <a:t>Vengeance des </a:t>
            </a:r>
            <a:r>
              <a:rPr lang="en-US" sz="1600" kern="1200" dirty="0" err="1">
                <a:solidFill>
                  <a:srgbClr val="FFFFFF"/>
                </a:solidFill>
                <a:latin typeface="+mj-lt"/>
                <a:ea typeface="+mj-ea"/>
                <a:cs typeface="+mj-cs"/>
              </a:rPr>
              <a:t>Juifs</a:t>
            </a:r>
            <a:br>
              <a:rPr lang="en-US" sz="1600" kern="1200" dirty="0">
                <a:solidFill>
                  <a:srgbClr val="FFFFFF"/>
                </a:solidFill>
                <a:latin typeface="+mj-lt"/>
                <a:ea typeface="+mj-ea"/>
                <a:cs typeface="+mj-cs"/>
              </a:rPr>
            </a:br>
            <a:br>
              <a:rPr lang="en-US" sz="1600" kern="1200" dirty="0">
                <a:solidFill>
                  <a:srgbClr val="FFFFFF"/>
                </a:solidFill>
                <a:latin typeface="+mj-lt"/>
                <a:ea typeface="+mj-ea"/>
                <a:cs typeface="+mj-cs"/>
              </a:rPr>
            </a:br>
            <a:br>
              <a:rPr lang="en-US" sz="1600" kern="1200" dirty="0">
                <a:solidFill>
                  <a:srgbClr val="FFFFFF"/>
                </a:solidFill>
                <a:latin typeface="+mj-lt"/>
                <a:ea typeface="+mj-ea"/>
                <a:cs typeface="+mj-cs"/>
              </a:rPr>
            </a:br>
            <a:r>
              <a:rPr lang="en-US" sz="1600" kern="1200" dirty="0">
                <a:solidFill>
                  <a:srgbClr val="FFFFFF"/>
                </a:solidFill>
                <a:latin typeface="+mj-lt"/>
                <a:ea typeface="+mj-ea"/>
                <a:cs typeface="+mj-cs"/>
              </a:rPr>
              <a:t>Haman sons hanged</a:t>
            </a:r>
            <a:br>
              <a:rPr lang="en-US" sz="1600" kern="1200" dirty="0">
                <a:solidFill>
                  <a:srgbClr val="FFFFFF"/>
                </a:solidFill>
                <a:latin typeface="+mj-lt"/>
                <a:ea typeface="+mj-ea"/>
                <a:cs typeface="+mj-cs"/>
              </a:rPr>
            </a:br>
            <a:r>
              <a:rPr lang="en-US" sz="1600" kern="1200" dirty="0">
                <a:solidFill>
                  <a:srgbClr val="FFFFFF"/>
                </a:solidFill>
                <a:latin typeface="+mj-lt"/>
                <a:ea typeface="+mj-ea"/>
                <a:cs typeface="+mj-cs"/>
              </a:rPr>
              <a:t>Jews retaliation</a:t>
            </a:r>
          </a:p>
        </p:txBody>
      </p:sp>
      <p:cxnSp>
        <p:nvCxnSpPr>
          <p:cNvPr id="12295" name="Straight Connector 74">
            <a:extLst>
              <a:ext uri="{FF2B5EF4-FFF2-40B4-BE49-F238E27FC236}">
                <a16:creationId xmlns:a16="http://schemas.microsoft.com/office/drawing/2014/main" id="{CC94CBDB-A76C-499E-95AB-C0A049E315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38287" y="5443086"/>
            <a:ext cx="64008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12290" name="Picture 2" descr="https://www.talivirtualmidrash.org.il/wp-content/uploads/2016/06/880.jpg">
            <a:extLst>
              <a:ext uri="{FF2B5EF4-FFF2-40B4-BE49-F238E27FC236}">
                <a16:creationId xmlns:a16="http://schemas.microsoft.com/office/drawing/2014/main" id="{AE1E0DCF-E7F3-430D-B9CB-714540B3E7C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907" b="-2"/>
          <a:stretch/>
        </p:blipFill>
        <p:spPr bwMode="auto">
          <a:xfrm>
            <a:off x="317635" y="321733"/>
            <a:ext cx="4160452" cy="6214534"/>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https://blog.nli.org.il/wp-content/uploads/2018/02/off-with-their-head-759x600.jpg">
            <a:extLst>
              <a:ext uri="{FF2B5EF4-FFF2-40B4-BE49-F238E27FC236}">
                <a16:creationId xmlns:a16="http://schemas.microsoft.com/office/drawing/2014/main" id="{1B720660-A48B-4CF7-B49B-78F524FE496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1573" r="2" b="5667"/>
          <a:stretch/>
        </p:blipFill>
        <p:spPr bwMode="auto">
          <a:xfrm>
            <a:off x="4634287" y="321733"/>
            <a:ext cx="7217085" cy="30081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68085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E837AC83-74DD-4848-9D56-A493A5D1959C}"/>
              </a:ext>
            </a:extLst>
          </p:cNvPr>
          <p:cNvSpPr>
            <a:spLocks noGrp="1"/>
          </p:cNvSpPr>
          <p:nvPr>
            <p:ph type="title"/>
          </p:nvPr>
        </p:nvSpPr>
        <p:spPr/>
        <p:txBody>
          <a:bodyPr/>
          <a:lstStyle/>
          <a:p>
            <a:r>
              <a:rPr lang="fr-FR" dirty="0"/>
              <a:t>Introduction</a:t>
            </a:r>
            <a:br>
              <a:rPr lang="fr-FR" dirty="0"/>
            </a:br>
            <a:r>
              <a:rPr lang="fr-FR" dirty="0" err="1"/>
              <a:t>Summary</a:t>
            </a:r>
            <a:endParaRPr lang="fr-FR" dirty="0"/>
          </a:p>
        </p:txBody>
      </p:sp>
    </p:spTree>
    <p:extLst>
      <p:ext uri="{BB962C8B-B14F-4D97-AF65-F5344CB8AC3E}">
        <p14:creationId xmlns:p14="http://schemas.microsoft.com/office/powerpoint/2010/main" val="262901234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314" name="Picture 2" descr="https://www.artbible.info/images/degelder_poerimbrief1_grt.jpg">
            <a:extLst>
              <a:ext uri="{FF2B5EF4-FFF2-40B4-BE49-F238E27FC236}">
                <a16:creationId xmlns:a16="http://schemas.microsoft.com/office/drawing/2014/main" id="{69BD6887-9337-4987-AC03-13FEE0BF7A8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2477" b="4190"/>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138" name="Rectangle 137">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re 2">
            <a:extLst>
              <a:ext uri="{FF2B5EF4-FFF2-40B4-BE49-F238E27FC236}">
                <a16:creationId xmlns:a16="http://schemas.microsoft.com/office/drawing/2014/main" id="{C527E307-BDAE-4735-9440-6127B02E40D3}"/>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2800" dirty="0" err="1">
                <a:solidFill>
                  <a:schemeClr val="tx1">
                    <a:lumMod val="85000"/>
                    <a:lumOff val="15000"/>
                  </a:schemeClr>
                </a:solidFill>
              </a:rPr>
              <a:t>Lettres</a:t>
            </a:r>
            <a:r>
              <a:rPr lang="en-US" sz="2800" dirty="0">
                <a:solidFill>
                  <a:schemeClr val="tx1">
                    <a:lumMod val="85000"/>
                    <a:lumOff val="15000"/>
                  </a:schemeClr>
                </a:solidFill>
              </a:rPr>
              <a:t> de Purim - Purim letters</a:t>
            </a:r>
          </a:p>
        </p:txBody>
      </p:sp>
      <p:cxnSp>
        <p:nvCxnSpPr>
          <p:cNvPr id="140" name="Straight Connector 139">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3882729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E837AC83-74DD-4848-9D56-A493A5D1959C}"/>
              </a:ext>
            </a:extLst>
          </p:cNvPr>
          <p:cNvSpPr>
            <a:spLocks noGrp="1"/>
          </p:cNvSpPr>
          <p:nvPr>
            <p:ph type="title"/>
          </p:nvPr>
        </p:nvSpPr>
        <p:spPr/>
        <p:txBody>
          <a:bodyPr/>
          <a:lstStyle/>
          <a:p>
            <a:r>
              <a:rPr lang="fr-FR" dirty="0"/>
              <a:t>Interprétations </a:t>
            </a:r>
            <a:br>
              <a:rPr lang="fr-FR" dirty="0"/>
            </a:br>
            <a:r>
              <a:rPr lang="fr-FR" dirty="0" err="1"/>
              <a:t>Meanings</a:t>
            </a:r>
            <a:endParaRPr lang="fr-FR" dirty="0"/>
          </a:p>
        </p:txBody>
      </p:sp>
    </p:spTree>
    <p:extLst>
      <p:ext uri="{BB962C8B-B14F-4D97-AF65-F5344CB8AC3E}">
        <p14:creationId xmlns:p14="http://schemas.microsoft.com/office/powerpoint/2010/main" val="91841912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1831A658-825C-42B1-845B-7B887D5A56D0}"/>
              </a:ext>
            </a:extLst>
          </p:cNvPr>
          <p:cNvSpPr>
            <a:spLocks noGrp="1"/>
          </p:cNvSpPr>
          <p:nvPr>
            <p:ph type="title"/>
          </p:nvPr>
        </p:nvSpPr>
        <p:spPr>
          <a:xfrm>
            <a:off x="839788" y="457200"/>
            <a:ext cx="3932237" cy="5963920"/>
          </a:xfrm>
        </p:spPr>
        <p:txBody>
          <a:bodyPr>
            <a:normAutofit fontScale="90000"/>
          </a:bodyPr>
          <a:lstStyle/>
          <a:p>
            <a:r>
              <a:rPr lang="fr-FR" dirty="0"/>
              <a:t>Conte tragicomique </a:t>
            </a:r>
            <a:r>
              <a:rPr lang="fr-FR" dirty="0" err="1"/>
              <a:t>Tragicomic</a:t>
            </a:r>
            <a:r>
              <a:rPr lang="fr-FR" dirty="0"/>
              <a:t> tale</a:t>
            </a:r>
            <a:br>
              <a:rPr lang="fr-FR" dirty="0"/>
            </a:br>
            <a:br>
              <a:rPr lang="fr-FR" dirty="0"/>
            </a:br>
            <a:r>
              <a:rPr lang="fr-FR" dirty="0"/>
              <a:t>Intrigue politique </a:t>
            </a:r>
            <a:r>
              <a:rPr lang="fr-FR" dirty="0" err="1"/>
              <a:t>Political</a:t>
            </a:r>
            <a:r>
              <a:rPr lang="fr-FR" dirty="0"/>
              <a:t> plot</a:t>
            </a:r>
            <a:br>
              <a:rPr lang="fr-FR" dirty="0"/>
            </a:br>
            <a:br>
              <a:rPr lang="fr-FR" dirty="0"/>
            </a:br>
            <a:r>
              <a:rPr lang="fr-FR" dirty="0"/>
              <a:t>Conte érotique</a:t>
            </a:r>
            <a:br>
              <a:rPr lang="fr-FR" dirty="0"/>
            </a:br>
            <a:r>
              <a:rPr lang="fr-FR" dirty="0" err="1"/>
              <a:t>Erotic</a:t>
            </a:r>
            <a:r>
              <a:rPr lang="fr-FR" dirty="0"/>
              <a:t> romance</a:t>
            </a:r>
            <a:br>
              <a:rPr lang="fr-FR" dirty="0"/>
            </a:br>
            <a:br>
              <a:rPr lang="fr-FR" dirty="0"/>
            </a:br>
            <a:r>
              <a:rPr lang="fr-FR" dirty="0"/>
              <a:t>Dieu caché, Hester </a:t>
            </a:r>
            <a:r>
              <a:rPr lang="fr-FR" dirty="0" err="1"/>
              <a:t>panim</a:t>
            </a:r>
            <a:r>
              <a:rPr lang="fr-FR" dirty="0"/>
              <a:t> </a:t>
            </a:r>
            <a:br>
              <a:rPr lang="fr-FR" dirty="0"/>
            </a:br>
            <a:br>
              <a:rPr lang="fr-FR" dirty="0"/>
            </a:br>
            <a:br>
              <a:rPr lang="fr-FR" dirty="0"/>
            </a:br>
            <a:endParaRPr lang="fr-FR" dirty="0"/>
          </a:p>
        </p:txBody>
      </p:sp>
      <p:pic>
        <p:nvPicPr>
          <p:cNvPr id="1026" name="Picture 2" descr="https://i2.wp.com/arz.fr/wp-content/uploads/2018/08/887f-Personnages-ce-comedia-del-arte.jpg?w=230">
            <a:extLst>
              <a:ext uri="{FF2B5EF4-FFF2-40B4-BE49-F238E27FC236}">
                <a16:creationId xmlns:a16="http://schemas.microsoft.com/office/drawing/2014/main" id="{1712D1C8-5B91-4C61-B2D8-03D89096B98F}"/>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951714" y="375920"/>
            <a:ext cx="2288572" cy="3194050"/>
          </a:xfrm>
          <a:prstGeom prst="rect">
            <a:avLst/>
          </a:prstGeom>
          <a:noFill/>
          <a:extLst>
            <a:ext uri="{909E8E84-426E-40DD-AFC4-6F175D3DCCD1}">
              <a14:hiddenFill xmlns:a14="http://schemas.microsoft.com/office/drawing/2010/main">
                <a:solidFill>
                  <a:srgbClr val="FFFFFF"/>
                </a:solidFill>
              </a14:hiddenFill>
            </a:ext>
          </a:extLst>
        </p:spPr>
      </p:pic>
      <p:sp>
        <p:nvSpPr>
          <p:cNvPr id="8" name="ZoneTexte 7">
            <a:extLst>
              <a:ext uri="{FF2B5EF4-FFF2-40B4-BE49-F238E27FC236}">
                <a16:creationId xmlns:a16="http://schemas.microsoft.com/office/drawing/2014/main" id="{944253C9-ACE4-4DE8-B335-68D186B50E10}"/>
              </a:ext>
            </a:extLst>
          </p:cNvPr>
          <p:cNvSpPr txBox="1"/>
          <p:nvPr/>
        </p:nvSpPr>
        <p:spPr>
          <a:xfrm>
            <a:off x="4968240" y="3576320"/>
            <a:ext cx="2194560" cy="369332"/>
          </a:xfrm>
          <a:prstGeom prst="rect">
            <a:avLst/>
          </a:prstGeom>
          <a:noFill/>
        </p:spPr>
        <p:txBody>
          <a:bodyPr wrap="square" rtlCol="0">
            <a:spAutoFit/>
          </a:bodyPr>
          <a:lstStyle/>
          <a:p>
            <a:r>
              <a:rPr lang="fr-FR" dirty="0" err="1"/>
              <a:t>Megila</a:t>
            </a:r>
            <a:r>
              <a:rPr lang="fr-FR" dirty="0"/>
              <a:t>, Birmingham </a:t>
            </a:r>
          </a:p>
        </p:txBody>
      </p:sp>
      <p:pic>
        <p:nvPicPr>
          <p:cNvPr id="10" name="Image 9" descr="Une image contenant intérieur, personne, plancher, mur&#10;&#10;Description générée automatiquement">
            <a:extLst>
              <a:ext uri="{FF2B5EF4-FFF2-40B4-BE49-F238E27FC236}">
                <a16:creationId xmlns:a16="http://schemas.microsoft.com/office/drawing/2014/main" id="{686347D6-F725-479A-A92A-D3FF4ED530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77760" y="375920"/>
            <a:ext cx="4149092" cy="3203099"/>
          </a:xfrm>
          <a:prstGeom prst="rect">
            <a:avLst/>
          </a:prstGeom>
        </p:spPr>
      </p:pic>
      <p:sp>
        <p:nvSpPr>
          <p:cNvPr id="12" name="ZoneTexte 11">
            <a:extLst>
              <a:ext uri="{FF2B5EF4-FFF2-40B4-BE49-F238E27FC236}">
                <a16:creationId xmlns:a16="http://schemas.microsoft.com/office/drawing/2014/main" id="{53D04E8D-8133-462D-84AB-17B983DC78B1}"/>
              </a:ext>
            </a:extLst>
          </p:cNvPr>
          <p:cNvSpPr txBox="1"/>
          <p:nvPr/>
        </p:nvSpPr>
        <p:spPr>
          <a:xfrm>
            <a:off x="7559040" y="3701335"/>
            <a:ext cx="4149092" cy="369332"/>
          </a:xfrm>
          <a:prstGeom prst="rect">
            <a:avLst/>
          </a:prstGeom>
          <a:noFill/>
        </p:spPr>
        <p:txBody>
          <a:bodyPr wrap="square" rtlCol="0">
            <a:spAutoFit/>
          </a:bodyPr>
          <a:lstStyle/>
          <a:p>
            <a:r>
              <a:rPr lang="fr-FR" dirty="0"/>
              <a:t>Jan Steen, Colère d’Assuérus, 1668</a:t>
            </a:r>
          </a:p>
        </p:txBody>
      </p:sp>
      <p:pic>
        <p:nvPicPr>
          <p:cNvPr id="13" name="Image 12" descr="Une image contenant photo, personne&#10;&#10;Description générée automatiquement">
            <a:extLst>
              <a:ext uri="{FF2B5EF4-FFF2-40B4-BE49-F238E27FC236}">
                <a16:creationId xmlns:a16="http://schemas.microsoft.com/office/drawing/2014/main" id="{704FFCC4-1356-42A9-946B-FDE1D563411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00612" y="3952002"/>
            <a:ext cx="2390775" cy="2390775"/>
          </a:xfrm>
          <a:prstGeom prst="rect">
            <a:avLst/>
          </a:prstGeom>
        </p:spPr>
      </p:pic>
      <p:sp>
        <p:nvSpPr>
          <p:cNvPr id="16" name="ZoneTexte 15">
            <a:extLst>
              <a:ext uri="{FF2B5EF4-FFF2-40B4-BE49-F238E27FC236}">
                <a16:creationId xmlns:a16="http://schemas.microsoft.com/office/drawing/2014/main" id="{4CA60FF4-0CA6-4CDF-BC1C-B11E9EDA4EBB}"/>
              </a:ext>
            </a:extLst>
          </p:cNvPr>
          <p:cNvSpPr txBox="1"/>
          <p:nvPr/>
        </p:nvSpPr>
        <p:spPr>
          <a:xfrm>
            <a:off x="4951714" y="5974080"/>
            <a:ext cx="2339673" cy="369332"/>
          </a:xfrm>
          <a:prstGeom prst="rect">
            <a:avLst/>
          </a:prstGeom>
          <a:noFill/>
        </p:spPr>
        <p:txBody>
          <a:bodyPr wrap="square" rtlCol="0">
            <a:spAutoFit/>
          </a:bodyPr>
          <a:lstStyle/>
          <a:p>
            <a:r>
              <a:rPr lang="fr-FR" dirty="0">
                <a:solidFill>
                  <a:schemeClr val="bg1"/>
                </a:solidFill>
              </a:rPr>
              <a:t>Arthus </a:t>
            </a:r>
            <a:r>
              <a:rPr lang="fr-FR" dirty="0" err="1">
                <a:solidFill>
                  <a:schemeClr val="bg1"/>
                </a:solidFill>
              </a:rPr>
              <a:t>Wolfaert</a:t>
            </a:r>
            <a:r>
              <a:rPr lang="fr-FR" dirty="0">
                <a:solidFill>
                  <a:schemeClr val="bg1"/>
                </a:solidFill>
              </a:rPr>
              <a:t>, 1620</a:t>
            </a:r>
          </a:p>
        </p:txBody>
      </p:sp>
      <p:pic>
        <p:nvPicPr>
          <p:cNvPr id="18" name="Image 17" descr="Une image contenant arbre, extérieur, ciel, route&#10;&#10;Description générée automatiquement">
            <a:extLst>
              <a:ext uri="{FF2B5EF4-FFF2-40B4-BE49-F238E27FC236}">
                <a16:creationId xmlns:a16="http://schemas.microsoft.com/office/drawing/2014/main" id="{4FD0578A-BEE6-4B5B-836C-772C9797498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18650" y="4176990"/>
            <a:ext cx="3367510" cy="2244130"/>
          </a:xfrm>
          <a:prstGeom prst="rect">
            <a:avLst/>
          </a:prstGeom>
        </p:spPr>
      </p:pic>
      <p:sp>
        <p:nvSpPr>
          <p:cNvPr id="20" name="ZoneTexte 19">
            <a:extLst>
              <a:ext uri="{FF2B5EF4-FFF2-40B4-BE49-F238E27FC236}">
                <a16:creationId xmlns:a16="http://schemas.microsoft.com/office/drawing/2014/main" id="{448F0494-0AB6-4493-84E7-A6B8C454A385}"/>
              </a:ext>
            </a:extLst>
          </p:cNvPr>
          <p:cNvSpPr txBox="1"/>
          <p:nvPr/>
        </p:nvSpPr>
        <p:spPr>
          <a:xfrm>
            <a:off x="9552306" y="6158111"/>
            <a:ext cx="2339673" cy="646331"/>
          </a:xfrm>
          <a:prstGeom prst="rect">
            <a:avLst/>
          </a:prstGeom>
          <a:solidFill>
            <a:schemeClr val="tx1"/>
          </a:solidFill>
        </p:spPr>
        <p:txBody>
          <a:bodyPr wrap="square" rtlCol="0">
            <a:spAutoFit/>
          </a:bodyPr>
          <a:lstStyle/>
          <a:p>
            <a:r>
              <a:rPr lang="fr-FR" dirty="0" err="1">
                <a:solidFill>
                  <a:schemeClr val="bg1"/>
                </a:solidFill>
              </a:rPr>
              <a:t>Adloya</a:t>
            </a:r>
            <a:r>
              <a:rPr lang="fr-FR" dirty="0">
                <a:solidFill>
                  <a:schemeClr val="bg1"/>
                </a:solidFill>
              </a:rPr>
              <a:t>, Ben Gourion, Nasser, Tel Aviv, 1956</a:t>
            </a:r>
          </a:p>
        </p:txBody>
      </p:sp>
      <p:sp>
        <p:nvSpPr>
          <p:cNvPr id="19" name="ZoneTexte 18">
            <a:extLst>
              <a:ext uri="{FF2B5EF4-FFF2-40B4-BE49-F238E27FC236}">
                <a16:creationId xmlns:a16="http://schemas.microsoft.com/office/drawing/2014/main" id="{CC664357-2EB3-4A67-A138-EBDDBF3C28C3}"/>
              </a:ext>
            </a:extLst>
          </p:cNvPr>
          <p:cNvSpPr txBox="1"/>
          <p:nvPr/>
        </p:nvSpPr>
        <p:spPr>
          <a:xfrm>
            <a:off x="955039" y="5276693"/>
            <a:ext cx="3148313" cy="1200329"/>
          </a:xfrm>
          <a:prstGeom prst="rect">
            <a:avLst/>
          </a:prstGeom>
          <a:noFill/>
          <a:ln>
            <a:solidFill>
              <a:schemeClr val="tx1"/>
            </a:solidFill>
          </a:ln>
        </p:spPr>
        <p:txBody>
          <a:bodyPr wrap="square" rtlCol="0">
            <a:spAutoFit/>
          </a:bodyPr>
          <a:lstStyle/>
          <a:p>
            <a:r>
              <a:rPr lang="fr-FR" dirty="0"/>
              <a:t>Mais pour sûr, tu es un Dieu qui se tient caché, le Dieu d’Israël, celui qui sauve ! </a:t>
            </a:r>
          </a:p>
          <a:p>
            <a:r>
              <a:rPr lang="fr-FR" i="1" dirty="0"/>
              <a:t>Isaïe 45,15</a:t>
            </a:r>
            <a:endParaRPr lang="fr-FR" dirty="0"/>
          </a:p>
        </p:txBody>
      </p:sp>
    </p:spTree>
    <p:extLst>
      <p:ext uri="{BB962C8B-B14F-4D97-AF65-F5344CB8AC3E}">
        <p14:creationId xmlns:p14="http://schemas.microsoft.com/office/powerpoint/2010/main" val="35857667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0A99F79-475A-430E-B7DD-5C98088F3A51}"/>
              </a:ext>
            </a:extLst>
          </p:cNvPr>
          <p:cNvSpPr>
            <a:spLocks noGrp="1"/>
          </p:cNvSpPr>
          <p:nvPr>
            <p:ph type="title"/>
          </p:nvPr>
        </p:nvSpPr>
        <p:spPr/>
        <p:txBody>
          <a:bodyPr/>
          <a:lstStyle/>
          <a:p>
            <a:r>
              <a:rPr lang="fr-FR" dirty="0"/>
              <a:t>Salomon et la reine de Saba</a:t>
            </a:r>
            <a:br>
              <a:rPr lang="fr-FR" dirty="0"/>
            </a:br>
            <a:r>
              <a:rPr lang="fr-FR" dirty="0"/>
              <a:t>Salomon and the Queen of Saba</a:t>
            </a:r>
          </a:p>
        </p:txBody>
      </p:sp>
    </p:spTree>
    <p:extLst>
      <p:ext uri="{BB962C8B-B14F-4D97-AF65-F5344CB8AC3E}">
        <p14:creationId xmlns:p14="http://schemas.microsoft.com/office/powerpoint/2010/main" val="378219991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FB1068A8-FF2B-4FF5-958E-D89DA52F617B}"/>
              </a:ext>
            </a:extLst>
          </p:cNvPr>
          <p:cNvSpPr>
            <a:spLocks noGrp="1"/>
          </p:cNvSpPr>
          <p:nvPr>
            <p:ph type="title"/>
          </p:nvPr>
        </p:nvSpPr>
        <p:spPr>
          <a:xfrm>
            <a:off x="839788" y="457200"/>
            <a:ext cx="3932237" cy="4297680"/>
          </a:xfrm>
        </p:spPr>
        <p:txBody>
          <a:bodyPr>
            <a:normAutofit fontScale="90000"/>
          </a:bodyPr>
          <a:lstStyle/>
          <a:p>
            <a:r>
              <a:rPr lang="fr-FR" dirty="0"/>
              <a:t>Le targum </a:t>
            </a:r>
            <a:r>
              <a:rPr lang="fr-FR" dirty="0" err="1"/>
              <a:t>sheni</a:t>
            </a:r>
            <a:r>
              <a:rPr lang="fr-FR" dirty="0"/>
              <a:t> évoque la  rencontre entre Salomon et la reine de Saba,  pour expliquer le sens du refus de </a:t>
            </a:r>
            <a:r>
              <a:rPr lang="fr-FR" dirty="0" err="1"/>
              <a:t>Vashti</a:t>
            </a:r>
            <a:br>
              <a:rPr lang="fr-FR" dirty="0"/>
            </a:br>
            <a:br>
              <a:rPr lang="fr-FR" dirty="0"/>
            </a:br>
            <a:r>
              <a:rPr lang="fr-FR" dirty="0"/>
              <a:t>Salomon &amp; Saba Queen </a:t>
            </a:r>
            <a:r>
              <a:rPr lang="fr-FR" dirty="0" err="1"/>
              <a:t>encounter</a:t>
            </a:r>
            <a:r>
              <a:rPr lang="fr-FR" dirty="0"/>
              <a:t> </a:t>
            </a:r>
            <a:r>
              <a:rPr lang="fr-FR" dirty="0" err="1"/>
              <a:t>is</a:t>
            </a:r>
            <a:r>
              <a:rPr lang="fr-FR" dirty="0"/>
              <a:t> </a:t>
            </a:r>
            <a:r>
              <a:rPr lang="fr-FR" dirty="0" err="1"/>
              <a:t>quoted</a:t>
            </a:r>
            <a:r>
              <a:rPr lang="fr-FR" dirty="0"/>
              <a:t> by targum </a:t>
            </a:r>
            <a:r>
              <a:rPr lang="fr-FR" dirty="0" err="1"/>
              <a:t>sheni</a:t>
            </a:r>
            <a:r>
              <a:rPr lang="fr-FR" dirty="0"/>
              <a:t> to </a:t>
            </a:r>
            <a:r>
              <a:rPr lang="fr-FR" dirty="0" err="1"/>
              <a:t>explain</a:t>
            </a:r>
            <a:r>
              <a:rPr lang="fr-FR" dirty="0"/>
              <a:t> </a:t>
            </a:r>
            <a:r>
              <a:rPr lang="fr-FR" dirty="0" err="1"/>
              <a:t>Vashti</a:t>
            </a:r>
            <a:r>
              <a:rPr lang="fr-FR" dirty="0"/>
              <a:t> </a:t>
            </a:r>
            <a:r>
              <a:rPr lang="fr-FR" dirty="0" err="1"/>
              <a:t>rebuffal</a:t>
            </a:r>
            <a:r>
              <a:rPr lang="fr-FR" dirty="0"/>
              <a:t> </a:t>
            </a:r>
            <a:r>
              <a:rPr lang="fr-FR" dirty="0" err="1"/>
              <a:t>meaning</a:t>
            </a:r>
            <a:br>
              <a:rPr lang="fr-FR" dirty="0"/>
            </a:br>
            <a:endParaRPr lang="fr-FR" dirty="0"/>
          </a:p>
        </p:txBody>
      </p:sp>
      <p:pic>
        <p:nvPicPr>
          <p:cNvPr id="9" name="Espace réservé du contenu 8" descr="Une image contenant bâtiment, table&#10;&#10;Description générée automatiquement">
            <a:extLst>
              <a:ext uri="{FF2B5EF4-FFF2-40B4-BE49-F238E27FC236}">
                <a16:creationId xmlns:a16="http://schemas.microsoft.com/office/drawing/2014/main" id="{FB1C652B-3FC6-4370-B687-514027934D5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924382" y="258763"/>
            <a:ext cx="5099648" cy="3378517"/>
          </a:xfrm>
        </p:spPr>
      </p:pic>
      <p:sp>
        <p:nvSpPr>
          <p:cNvPr id="7" name="ZoneTexte 6">
            <a:extLst>
              <a:ext uri="{FF2B5EF4-FFF2-40B4-BE49-F238E27FC236}">
                <a16:creationId xmlns:a16="http://schemas.microsoft.com/office/drawing/2014/main" id="{80AFE219-16E0-4D62-A98E-F53D99C72922}"/>
              </a:ext>
            </a:extLst>
          </p:cNvPr>
          <p:cNvSpPr txBox="1"/>
          <p:nvPr/>
        </p:nvSpPr>
        <p:spPr>
          <a:xfrm>
            <a:off x="836612" y="4785360"/>
            <a:ext cx="3847148" cy="1477328"/>
          </a:xfrm>
          <a:prstGeom prst="rect">
            <a:avLst/>
          </a:prstGeom>
          <a:noFill/>
          <a:ln>
            <a:solidFill>
              <a:schemeClr val="tx1"/>
            </a:solidFill>
          </a:ln>
        </p:spPr>
        <p:txBody>
          <a:bodyPr wrap="square" rtlCol="0">
            <a:spAutoFit/>
          </a:bodyPr>
          <a:lstStyle/>
          <a:p>
            <a:r>
              <a:rPr lang="fr-FR" dirty="0"/>
              <a:t>La reine de Saba avait entendu parler de la renommée que Salomon devait au nom du Seigneur ; elle vint le mettre à l’épreuve par des énigmes  …  1, Rois 10,1-13</a:t>
            </a:r>
          </a:p>
        </p:txBody>
      </p:sp>
      <p:sp>
        <p:nvSpPr>
          <p:cNvPr id="10" name="ZoneTexte 9">
            <a:extLst>
              <a:ext uri="{FF2B5EF4-FFF2-40B4-BE49-F238E27FC236}">
                <a16:creationId xmlns:a16="http://schemas.microsoft.com/office/drawing/2014/main" id="{7597B914-F94E-417F-931A-3A666F8331ED}"/>
              </a:ext>
            </a:extLst>
          </p:cNvPr>
          <p:cNvSpPr txBox="1"/>
          <p:nvPr/>
        </p:nvSpPr>
        <p:spPr>
          <a:xfrm>
            <a:off x="6450648" y="3637280"/>
            <a:ext cx="5099648" cy="369332"/>
          </a:xfrm>
          <a:prstGeom prst="rect">
            <a:avLst/>
          </a:prstGeom>
          <a:noFill/>
        </p:spPr>
        <p:txBody>
          <a:bodyPr wrap="square" rtlCol="0">
            <a:spAutoFit/>
          </a:bodyPr>
          <a:lstStyle/>
          <a:p>
            <a:pPr algn="ctr"/>
            <a:r>
              <a:rPr lang="fr-FR" dirty="0"/>
              <a:t>Edward Pointer, 1890</a:t>
            </a:r>
          </a:p>
        </p:txBody>
      </p:sp>
      <p:pic>
        <p:nvPicPr>
          <p:cNvPr id="12" name="Image 11" descr="Une image contenant mur, personne, intérieur&#10;&#10;Description générée automatiquement">
            <a:extLst>
              <a:ext uri="{FF2B5EF4-FFF2-40B4-BE49-F238E27FC236}">
                <a16:creationId xmlns:a16="http://schemas.microsoft.com/office/drawing/2014/main" id="{736A9ACF-0F41-4E88-9E82-C6627D6A78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16683" y="2997200"/>
            <a:ext cx="2691399" cy="2866340"/>
          </a:xfrm>
          <a:prstGeom prst="rect">
            <a:avLst/>
          </a:prstGeom>
        </p:spPr>
      </p:pic>
      <p:sp>
        <p:nvSpPr>
          <p:cNvPr id="13" name="ZoneTexte 12">
            <a:extLst>
              <a:ext uri="{FF2B5EF4-FFF2-40B4-BE49-F238E27FC236}">
                <a16:creationId xmlns:a16="http://schemas.microsoft.com/office/drawing/2014/main" id="{C2947785-3B2B-4D01-9AA9-32E6D2D845A4}"/>
              </a:ext>
            </a:extLst>
          </p:cNvPr>
          <p:cNvSpPr txBox="1"/>
          <p:nvPr/>
        </p:nvSpPr>
        <p:spPr>
          <a:xfrm>
            <a:off x="5016683" y="5770880"/>
            <a:ext cx="2572837" cy="369332"/>
          </a:xfrm>
          <a:prstGeom prst="rect">
            <a:avLst/>
          </a:prstGeom>
          <a:noFill/>
        </p:spPr>
        <p:txBody>
          <a:bodyPr wrap="square" rtlCol="0">
            <a:spAutoFit/>
          </a:bodyPr>
          <a:lstStyle/>
          <a:p>
            <a:r>
              <a:rPr lang="fr-FR" dirty="0"/>
              <a:t>Konrad Witz, 1435</a:t>
            </a:r>
          </a:p>
        </p:txBody>
      </p:sp>
      <p:pic>
        <p:nvPicPr>
          <p:cNvPr id="15" name="Image 14" descr="Une image contenant habits, tissu&#10;&#10;Description générée automatiquement">
            <a:extLst>
              <a:ext uri="{FF2B5EF4-FFF2-40B4-BE49-F238E27FC236}">
                <a16:creationId xmlns:a16="http://schemas.microsoft.com/office/drawing/2014/main" id="{4960BDCB-E9F5-4322-A7BA-BCD789F145D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92720" y="4121225"/>
            <a:ext cx="4217658" cy="2018987"/>
          </a:xfrm>
          <a:prstGeom prst="rect">
            <a:avLst/>
          </a:prstGeom>
        </p:spPr>
      </p:pic>
      <p:sp>
        <p:nvSpPr>
          <p:cNvPr id="16" name="ZoneTexte 15">
            <a:extLst>
              <a:ext uri="{FF2B5EF4-FFF2-40B4-BE49-F238E27FC236}">
                <a16:creationId xmlns:a16="http://schemas.microsoft.com/office/drawing/2014/main" id="{1FB87E44-6B45-4ADE-94C2-BACBE0C9D9DF}"/>
              </a:ext>
            </a:extLst>
          </p:cNvPr>
          <p:cNvSpPr txBox="1"/>
          <p:nvPr/>
        </p:nvSpPr>
        <p:spPr>
          <a:xfrm>
            <a:off x="7792720" y="6065520"/>
            <a:ext cx="4217658" cy="369332"/>
          </a:xfrm>
          <a:prstGeom prst="rect">
            <a:avLst/>
          </a:prstGeom>
          <a:noFill/>
        </p:spPr>
        <p:txBody>
          <a:bodyPr wrap="square" rtlCol="0">
            <a:spAutoFit/>
          </a:bodyPr>
          <a:lstStyle/>
          <a:p>
            <a:r>
              <a:rPr lang="fr-FR" dirty="0"/>
              <a:t>Bible de Roda 1011</a:t>
            </a:r>
          </a:p>
        </p:txBody>
      </p:sp>
    </p:spTree>
    <p:extLst>
      <p:ext uri="{BB962C8B-B14F-4D97-AF65-F5344CB8AC3E}">
        <p14:creationId xmlns:p14="http://schemas.microsoft.com/office/powerpoint/2010/main" val="86205037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E837AC83-74DD-4848-9D56-A493A5D1959C}"/>
              </a:ext>
            </a:extLst>
          </p:cNvPr>
          <p:cNvSpPr>
            <a:spLocks noGrp="1"/>
          </p:cNvSpPr>
          <p:nvPr>
            <p:ph type="title"/>
          </p:nvPr>
        </p:nvSpPr>
        <p:spPr/>
        <p:txBody>
          <a:bodyPr/>
          <a:lstStyle/>
          <a:p>
            <a:r>
              <a:rPr lang="fr-FR" dirty="0" err="1"/>
              <a:t>Antisémitism</a:t>
            </a:r>
            <a:br>
              <a:rPr lang="fr-FR" dirty="0"/>
            </a:br>
            <a:r>
              <a:rPr lang="fr-FR" dirty="0" err="1"/>
              <a:t>Antisemitism</a:t>
            </a:r>
            <a:endParaRPr lang="fr-FR" dirty="0"/>
          </a:p>
        </p:txBody>
      </p:sp>
    </p:spTree>
    <p:extLst>
      <p:ext uri="{BB962C8B-B14F-4D97-AF65-F5344CB8AC3E}">
        <p14:creationId xmlns:p14="http://schemas.microsoft.com/office/powerpoint/2010/main" val="261842189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3860D3ED-1672-4033-BF81-7EFCC81C7048}"/>
              </a:ext>
            </a:extLst>
          </p:cNvPr>
          <p:cNvSpPr>
            <a:spLocks noGrp="1"/>
          </p:cNvSpPr>
          <p:nvPr>
            <p:ph type="title"/>
          </p:nvPr>
        </p:nvSpPr>
        <p:spPr>
          <a:xfrm>
            <a:off x="542291" y="457200"/>
            <a:ext cx="4229735" cy="3639542"/>
          </a:xfrm>
        </p:spPr>
        <p:txBody>
          <a:bodyPr>
            <a:normAutofit fontScale="90000"/>
          </a:bodyPr>
          <a:lstStyle/>
          <a:p>
            <a:r>
              <a:rPr lang="fr-FR" dirty="0"/>
              <a:t>Les accusations :</a:t>
            </a:r>
            <a:br>
              <a:rPr lang="fr-FR" dirty="0"/>
            </a:br>
            <a:br>
              <a:rPr lang="fr-FR" dirty="0"/>
            </a:br>
            <a:r>
              <a:rPr lang="fr-FR" sz="2200" dirty="0"/>
              <a:t>Vengeance et vindicte du peuple juif :</a:t>
            </a:r>
            <a:br>
              <a:rPr lang="fr-FR" sz="2200" dirty="0"/>
            </a:br>
            <a:r>
              <a:rPr lang="fr-FR" sz="2200" dirty="0"/>
              <a:t>Pendaison d’</a:t>
            </a:r>
            <a:r>
              <a:rPr lang="fr-FR" sz="2200" dirty="0" err="1"/>
              <a:t>Haman</a:t>
            </a:r>
            <a:r>
              <a:rPr lang="fr-FR" sz="2200" dirty="0"/>
              <a:t> et de ses fils </a:t>
            </a:r>
            <a:br>
              <a:rPr lang="fr-FR" sz="2200" dirty="0"/>
            </a:br>
            <a:r>
              <a:rPr lang="fr-FR" sz="2200" dirty="0"/>
              <a:t>Massacre des ennemis des Juifs </a:t>
            </a:r>
            <a:br>
              <a:rPr lang="fr-FR" dirty="0"/>
            </a:br>
            <a:br>
              <a:rPr lang="fr-FR" dirty="0"/>
            </a:br>
            <a:r>
              <a:rPr lang="fr-FR" sz="2200" dirty="0"/>
              <a:t>Pendaison voire crucifixion  d’</a:t>
            </a:r>
            <a:r>
              <a:rPr lang="fr-FR" sz="2200" dirty="0" err="1"/>
              <a:t>Haman</a:t>
            </a:r>
            <a:r>
              <a:rPr lang="fr-FR" sz="2200" dirty="0"/>
              <a:t> lors du Purim jugée profanatrice de la Passion du  Christ</a:t>
            </a:r>
            <a:br>
              <a:rPr lang="fr-FR" sz="2200" dirty="0"/>
            </a:br>
            <a:br>
              <a:rPr lang="fr-FR" sz="2200" dirty="0"/>
            </a:br>
            <a:r>
              <a:rPr lang="fr-FR" sz="2200" dirty="0"/>
              <a:t>Sionisme du récit</a:t>
            </a:r>
            <a:endParaRPr lang="fr-FR" dirty="0"/>
          </a:p>
        </p:txBody>
      </p:sp>
      <p:pic>
        <p:nvPicPr>
          <p:cNvPr id="8" name="Espace réservé du contenu 7" descr="Une image contenant texte, livre&#10;&#10;Description générée automatiquement">
            <a:extLst>
              <a:ext uri="{FF2B5EF4-FFF2-40B4-BE49-F238E27FC236}">
                <a16:creationId xmlns:a16="http://schemas.microsoft.com/office/drawing/2014/main" id="{F0FE129E-23A5-45EB-9B2D-375EBD6B2C9D}"/>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772025" y="351345"/>
            <a:ext cx="2935224" cy="4215384"/>
          </a:xfrm>
        </p:spPr>
      </p:pic>
      <p:sp>
        <p:nvSpPr>
          <p:cNvPr id="9" name="ZoneTexte 8">
            <a:extLst>
              <a:ext uri="{FF2B5EF4-FFF2-40B4-BE49-F238E27FC236}">
                <a16:creationId xmlns:a16="http://schemas.microsoft.com/office/drawing/2014/main" id="{9E564AB3-0406-4FB5-BE2C-6C4B42DC50AB}"/>
              </a:ext>
            </a:extLst>
          </p:cNvPr>
          <p:cNvSpPr txBox="1"/>
          <p:nvPr/>
        </p:nvSpPr>
        <p:spPr>
          <a:xfrm>
            <a:off x="4772025" y="4521200"/>
            <a:ext cx="2847975" cy="584775"/>
          </a:xfrm>
          <a:prstGeom prst="rect">
            <a:avLst/>
          </a:prstGeom>
          <a:noFill/>
        </p:spPr>
        <p:txBody>
          <a:bodyPr wrap="square" rtlCol="0">
            <a:spAutoFit/>
          </a:bodyPr>
          <a:lstStyle/>
          <a:p>
            <a:r>
              <a:rPr lang="fr-FR" sz="1600" dirty="0"/>
              <a:t>Hersh </a:t>
            </a:r>
            <a:r>
              <a:rPr lang="fr-FR" sz="1600" dirty="0" err="1"/>
              <a:t>Drimer</a:t>
            </a:r>
            <a:r>
              <a:rPr lang="fr-FR" sz="1600" dirty="0"/>
              <a:t>, </a:t>
            </a:r>
            <a:r>
              <a:rPr lang="fr-FR" sz="1600" i="1" dirty="0"/>
              <a:t>Hitler der </a:t>
            </a:r>
            <a:r>
              <a:rPr lang="fr-FR" sz="1600" i="1" dirty="0" err="1"/>
              <a:t>Haman</a:t>
            </a:r>
            <a:r>
              <a:rPr lang="fr-FR" sz="1600" i="1" dirty="0"/>
              <a:t> des </a:t>
            </a:r>
            <a:r>
              <a:rPr lang="fr-FR" sz="1600" i="1" dirty="0" err="1"/>
              <a:t>Hamans</a:t>
            </a:r>
            <a:r>
              <a:rPr lang="fr-FR" sz="1600" dirty="0"/>
              <a:t>, Pourim </a:t>
            </a:r>
            <a:r>
              <a:rPr lang="fr-FR" sz="1600" dirty="0" err="1"/>
              <a:t>shpil</a:t>
            </a:r>
            <a:r>
              <a:rPr lang="fr-FR" sz="1600" dirty="0"/>
              <a:t>, 1944</a:t>
            </a:r>
          </a:p>
        </p:txBody>
      </p:sp>
      <p:pic>
        <p:nvPicPr>
          <p:cNvPr id="2050" name="Picture 2" descr="RÃ©sultat de recherche d'images pour &quot;pendaison de streicher&quot;">
            <a:extLst>
              <a:ext uri="{FF2B5EF4-FFF2-40B4-BE49-F238E27FC236}">
                <a16:creationId xmlns:a16="http://schemas.microsoft.com/office/drawing/2014/main" id="{BFC2E5AB-699B-494D-B46A-9E8579E435B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83474" y="457200"/>
            <a:ext cx="2095500" cy="2295525"/>
          </a:xfrm>
          <a:prstGeom prst="rect">
            <a:avLst/>
          </a:prstGeom>
          <a:noFill/>
          <a:extLst>
            <a:ext uri="{909E8E84-426E-40DD-AFC4-6F175D3DCCD1}">
              <a14:hiddenFill xmlns:a14="http://schemas.microsoft.com/office/drawing/2010/main">
                <a:solidFill>
                  <a:srgbClr val="FFFFFF"/>
                </a:solidFill>
              </a14:hiddenFill>
            </a:ext>
          </a:extLst>
        </p:spPr>
      </p:pic>
      <p:sp>
        <p:nvSpPr>
          <p:cNvPr id="10" name="ZoneTexte 9">
            <a:extLst>
              <a:ext uri="{FF2B5EF4-FFF2-40B4-BE49-F238E27FC236}">
                <a16:creationId xmlns:a16="http://schemas.microsoft.com/office/drawing/2014/main" id="{A65CE5F0-9FFB-4957-9FD1-12535F7CC00B}"/>
              </a:ext>
            </a:extLst>
          </p:cNvPr>
          <p:cNvSpPr txBox="1"/>
          <p:nvPr/>
        </p:nvSpPr>
        <p:spPr>
          <a:xfrm>
            <a:off x="7975600" y="2783840"/>
            <a:ext cx="2062480" cy="1569660"/>
          </a:xfrm>
          <a:prstGeom prst="rect">
            <a:avLst/>
          </a:prstGeom>
          <a:noFill/>
        </p:spPr>
        <p:txBody>
          <a:bodyPr wrap="square" rtlCol="0">
            <a:spAutoFit/>
          </a:bodyPr>
          <a:lstStyle/>
          <a:p>
            <a:r>
              <a:rPr lang="fr-FR" sz="1600" dirty="0"/>
              <a:t>Julius </a:t>
            </a:r>
            <a:r>
              <a:rPr lang="fr-FR" sz="1600" dirty="0" err="1"/>
              <a:t>Streicher</a:t>
            </a:r>
            <a:r>
              <a:rPr lang="fr-FR" sz="1600" dirty="0"/>
              <a:t> cria « C’est Purim 46 ! » lors de sa pendaison »  / </a:t>
            </a:r>
            <a:r>
              <a:rPr lang="fr-FR" sz="1600" dirty="0" err="1"/>
              <a:t>snapped</a:t>
            </a:r>
            <a:r>
              <a:rPr lang="fr-FR" sz="1600" dirty="0"/>
              <a:t> « Purim </a:t>
            </a:r>
            <a:r>
              <a:rPr lang="fr-FR" sz="1600" dirty="0" err="1"/>
              <a:t>feast</a:t>
            </a:r>
            <a:r>
              <a:rPr lang="fr-FR" sz="1600" dirty="0"/>
              <a:t> » </a:t>
            </a:r>
            <a:r>
              <a:rPr lang="fr-FR" sz="1600" dirty="0" err="1"/>
              <a:t>when</a:t>
            </a:r>
            <a:r>
              <a:rPr lang="fr-FR" sz="1600" dirty="0"/>
              <a:t> </a:t>
            </a:r>
            <a:r>
              <a:rPr lang="fr-FR" sz="1600" dirty="0" err="1"/>
              <a:t>hanged</a:t>
            </a:r>
            <a:r>
              <a:rPr lang="fr-FR" sz="1600" dirty="0"/>
              <a:t>  Oct.16, 1946</a:t>
            </a:r>
          </a:p>
        </p:txBody>
      </p:sp>
      <p:pic>
        <p:nvPicPr>
          <p:cNvPr id="12" name="Image 11">
            <a:extLst>
              <a:ext uri="{FF2B5EF4-FFF2-40B4-BE49-F238E27FC236}">
                <a16:creationId xmlns:a16="http://schemas.microsoft.com/office/drawing/2014/main" id="{F346090E-215B-4756-8EC4-05A5D4C3A9D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47195" y="457200"/>
            <a:ext cx="2044805" cy="4299171"/>
          </a:xfrm>
          <a:prstGeom prst="rect">
            <a:avLst/>
          </a:prstGeom>
        </p:spPr>
      </p:pic>
      <p:sp>
        <p:nvSpPr>
          <p:cNvPr id="13" name="ZoneTexte 12">
            <a:extLst>
              <a:ext uri="{FF2B5EF4-FFF2-40B4-BE49-F238E27FC236}">
                <a16:creationId xmlns:a16="http://schemas.microsoft.com/office/drawing/2014/main" id="{63443DAB-7F0D-48AE-967D-1BA3A097C4EF}"/>
              </a:ext>
            </a:extLst>
          </p:cNvPr>
          <p:cNvSpPr txBox="1"/>
          <p:nvPr/>
        </p:nvSpPr>
        <p:spPr>
          <a:xfrm>
            <a:off x="10078974" y="4794845"/>
            <a:ext cx="2062480" cy="830997"/>
          </a:xfrm>
          <a:prstGeom prst="rect">
            <a:avLst/>
          </a:prstGeom>
          <a:noFill/>
        </p:spPr>
        <p:txBody>
          <a:bodyPr wrap="square" rtlCol="0">
            <a:spAutoFit/>
          </a:bodyPr>
          <a:lstStyle/>
          <a:p>
            <a:r>
              <a:rPr lang="fr-FR" sz="1600" dirty="0"/>
              <a:t>Pendaison d’</a:t>
            </a:r>
            <a:r>
              <a:rPr lang="fr-FR" sz="1600" dirty="0" err="1"/>
              <a:t>Haman</a:t>
            </a:r>
            <a:r>
              <a:rPr lang="fr-FR" sz="1600" dirty="0"/>
              <a:t> et de ses fils  </a:t>
            </a:r>
            <a:r>
              <a:rPr lang="fr-FR" sz="1600" dirty="0" err="1"/>
              <a:t>Megila</a:t>
            </a:r>
            <a:r>
              <a:rPr lang="fr-FR" sz="1600" dirty="0"/>
              <a:t>, XVIII, </a:t>
            </a:r>
            <a:r>
              <a:rPr lang="fr-FR" sz="1600" dirty="0" err="1"/>
              <a:t>Braginski</a:t>
            </a:r>
            <a:r>
              <a:rPr lang="fr-FR" sz="1600" dirty="0"/>
              <a:t> coll. </a:t>
            </a:r>
          </a:p>
        </p:txBody>
      </p:sp>
      <p:pic>
        <p:nvPicPr>
          <p:cNvPr id="15" name="Image 14" descr="Une image contenant texte, bâtiment, vieux, photo&#10;&#10;Description générée automatiquement">
            <a:extLst>
              <a:ext uri="{FF2B5EF4-FFF2-40B4-BE49-F238E27FC236}">
                <a16:creationId xmlns:a16="http://schemas.microsoft.com/office/drawing/2014/main" id="{CCED6DEB-08BD-4D18-894A-94D8D345AA7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2143" y="4317683"/>
            <a:ext cx="3850017" cy="2346631"/>
          </a:xfrm>
          <a:prstGeom prst="rect">
            <a:avLst/>
          </a:prstGeom>
        </p:spPr>
      </p:pic>
      <p:sp>
        <p:nvSpPr>
          <p:cNvPr id="16" name="ZoneTexte 15">
            <a:extLst>
              <a:ext uri="{FF2B5EF4-FFF2-40B4-BE49-F238E27FC236}">
                <a16:creationId xmlns:a16="http://schemas.microsoft.com/office/drawing/2014/main" id="{6F67F762-8653-4F02-930E-54B9A67DC5B1}"/>
              </a:ext>
            </a:extLst>
          </p:cNvPr>
          <p:cNvSpPr txBox="1"/>
          <p:nvPr/>
        </p:nvSpPr>
        <p:spPr>
          <a:xfrm>
            <a:off x="4772025" y="5198610"/>
            <a:ext cx="4229735" cy="584775"/>
          </a:xfrm>
          <a:prstGeom prst="rect">
            <a:avLst/>
          </a:prstGeom>
          <a:noFill/>
        </p:spPr>
        <p:txBody>
          <a:bodyPr wrap="square" rtlCol="0">
            <a:spAutoFit/>
          </a:bodyPr>
          <a:lstStyle/>
          <a:p>
            <a:r>
              <a:rPr lang="fr-FR" sz="1600" dirty="0"/>
              <a:t>Massacre de leurs ennemis par les Juifs – </a:t>
            </a:r>
            <a:r>
              <a:rPr lang="fr-FR" sz="1600" dirty="0" err="1"/>
              <a:t>Megila</a:t>
            </a:r>
            <a:r>
              <a:rPr lang="fr-FR" sz="1600" dirty="0"/>
              <a:t> 1675, Collection </a:t>
            </a:r>
            <a:r>
              <a:rPr lang="fr-FR" sz="1600" dirty="0" err="1"/>
              <a:t>Braginski</a:t>
            </a:r>
            <a:endParaRPr lang="fr-FR" sz="1600" dirty="0"/>
          </a:p>
        </p:txBody>
      </p:sp>
      <p:sp>
        <p:nvSpPr>
          <p:cNvPr id="2" name="ZoneTexte 1">
            <a:extLst>
              <a:ext uri="{FF2B5EF4-FFF2-40B4-BE49-F238E27FC236}">
                <a16:creationId xmlns:a16="http://schemas.microsoft.com/office/drawing/2014/main" id="{D90107E9-EF18-4090-82DC-C518AD863FAB}"/>
              </a:ext>
            </a:extLst>
          </p:cNvPr>
          <p:cNvSpPr txBox="1"/>
          <p:nvPr/>
        </p:nvSpPr>
        <p:spPr>
          <a:xfrm>
            <a:off x="4785948" y="5797498"/>
            <a:ext cx="7182531" cy="830997"/>
          </a:xfrm>
          <a:prstGeom prst="rect">
            <a:avLst/>
          </a:prstGeom>
          <a:noFill/>
          <a:ln w="38100">
            <a:solidFill>
              <a:schemeClr val="tx1"/>
            </a:solidFill>
          </a:ln>
        </p:spPr>
        <p:txBody>
          <a:bodyPr wrap="square" rtlCol="0">
            <a:spAutoFit/>
          </a:bodyPr>
          <a:lstStyle/>
          <a:p>
            <a:r>
              <a:rPr lang="fr-FR" sz="2400" dirty="0"/>
              <a:t>Charges : </a:t>
            </a:r>
            <a:r>
              <a:rPr lang="fr-FR" sz="2400" dirty="0" err="1"/>
              <a:t>Fierce</a:t>
            </a:r>
            <a:r>
              <a:rPr lang="fr-FR" sz="2400" dirty="0"/>
              <a:t> </a:t>
            </a:r>
            <a:r>
              <a:rPr lang="fr-FR" sz="2400" dirty="0" err="1"/>
              <a:t>Jewish</a:t>
            </a:r>
            <a:r>
              <a:rPr lang="fr-FR" sz="2400" dirty="0"/>
              <a:t> </a:t>
            </a:r>
            <a:r>
              <a:rPr lang="fr-FR" sz="2400" dirty="0" err="1"/>
              <a:t>retribution</a:t>
            </a:r>
            <a:r>
              <a:rPr lang="fr-FR" sz="2400" dirty="0"/>
              <a:t> – Crucifixion of </a:t>
            </a:r>
            <a:r>
              <a:rPr lang="fr-FR" sz="2400" dirty="0" err="1"/>
              <a:t>Haman</a:t>
            </a:r>
            <a:r>
              <a:rPr lang="fr-FR" sz="2400" dirty="0"/>
              <a:t> – </a:t>
            </a:r>
            <a:r>
              <a:rPr lang="fr-FR" sz="2400" dirty="0" err="1"/>
              <a:t>Hamans</a:t>
            </a:r>
            <a:r>
              <a:rPr lang="fr-FR" sz="2400" dirty="0"/>
              <a:t> sons </a:t>
            </a:r>
            <a:r>
              <a:rPr lang="fr-FR" sz="2400" dirty="0" err="1"/>
              <a:t>hanging</a:t>
            </a:r>
            <a:r>
              <a:rPr lang="fr-FR" sz="2400" dirty="0"/>
              <a:t> - </a:t>
            </a:r>
            <a:r>
              <a:rPr lang="fr-FR" sz="2400" dirty="0" err="1"/>
              <a:t>Sionism</a:t>
            </a:r>
            <a:endParaRPr lang="fr-FR" sz="2400" dirty="0"/>
          </a:p>
        </p:txBody>
      </p:sp>
    </p:spTree>
    <p:extLst>
      <p:ext uri="{BB962C8B-B14F-4D97-AF65-F5344CB8AC3E}">
        <p14:creationId xmlns:p14="http://schemas.microsoft.com/office/powerpoint/2010/main" val="272462706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E837AC83-74DD-4848-9D56-A493A5D1959C}"/>
              </a:ext>
            </a:extLst>
          </p:cNvPr>
          <p:cNvSpPr>
            <a:spLocks noGrp="1"/>
          </p:cNvSpPr>
          <p:nvPr>
            <p:ph type="title"/>
          </p:nvPr>
        </p:nvSpPr>
        <p:spPr/>
        <p:txBody>
          <a:bodyPr/>
          <a:lstStyle/>
          <a:p>
            <a:r>
              <a:rPr lang="fr-FR" dirty="0"/>
              <a:t>Esther &amp; Maria </a:t>
            </a:r>
          </a:p>
        </p:txBody>
      </p:sp>
    </p:spTree>
    <p:extLst>
      <p:ext uri="{BB962C8B-B14F-4D97-AF65-F5344CB8AC3E}">
        <p14:creationId xmlns:p14="http://schemas.microsoft.com/office/powerpoint/2010/main" val="21153691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59337C14-B274-44FD-94CA-1F8A565621E7}"/>
              </a:ext>
            </a:extLst>
          </p:cNvPr>
          <p:cNvSpPr>
            <a:spLocks noGrp="1"/>
          </p:cNvSpPr>
          <p:nvPr>
            <p:ph type="title"/>
          </p:nvPr>
        </p:nvSpPr>
        <p:spPr>
          <a:xfrm>
            <a:off x="642996" y="4571216"/>
            <a:ext cx="10906008" cy="1115415"/>
          </a:xfrm>
        </p:spPr>
        <p:txBody>
          <a:bodyPr vert="horz" lIns="91440" tIns="45720" rIns="91440" bIns="45720" rtlCol="0" anchor="b">
            <a:normAutofit/>
          </a:bodyPr>
          <a:lstStyle/>
          <a:p>
            <a:pPr algn="ctr"/>
            <a:r>
              <a:rPr lang="en-US" sz="6000" dirty="0"/>
              <a:t>Esther - Maria</a:t>
            </a:r>
          </a:p>
        </p:txBody>
      </p:sp>
      <p:pic>
        <p:nvPicPr>
          <p:cNvPr id="14338" name="Picture 2" descr="https://www.mahj.org/sites/mahj.org/files/img_collections/10009_21422_tceg_MAHJ_800.jpg">
            <a:extLst>
              <a:ext uri="{FF2B5EF4-FFF2-40B4-BE49-F238E27FC236}">
                <a16:creationId xmlns:a16="http://schemas.microsoft.com/office/drawing/2014/main" id="{07AEEF0E-F94E-4CE4-AE80-532E10A63859}"/>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967748" y="476573"/>
            <a:ext cx="2557505" cy="377491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s://upload.wikimedia.org/wikipedia/commons/6/60/Retable_de_l%27Agneau_mystique_%283%29.jpg">
            <a:extLst>
              <a:ext uri="{FF2B5EF4-FFF2-40B4-BE49-F238E27FC236}">
                <a16:creationId xmlns:a16="http://schemas.microsoft.com/office/drawing/2014/main" id="{5A8CC09F-A692-4E84-AD60-D3D94D11BA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88027" y="476573"/>
            <a:ext cx="2415946" cy="3774916"/>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descr="https://www.researchgate.net/profile/Barry_Walfish/publication/296488759/figure/fig2/AS:335001678827520@1456882032035/British-Library-Add-MS-11639-fol-524r-Courtesy-of-the-British-Library_W640.jpg">
            <a:extLst>
              <a:ext uri="{FF2B5EF4-FFF2-40B4-BE49-F238E27FC236}">
                <a16:creationId xmlns:a16="http://schemas.microsoft.com/office/drawing/2014/main" id="{0A0C109B-4992-4AD0-9553-DDE8348986FC}"/>
              </a:ext>
            </a:extLst>
          </p:cNvPr>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bwMode="auto">
          <a:xfrm>
            <a:off x="8576133" y="476573"/>
            <a:ext cx="2708501" cy="3774916"/>
          </a:xfrm>
          <a:prstGeom prst="rect">
            <a:avLst/>
          </a:prstGeom>
          <a:noFill/>
          <a:extLst>
            <a:ext uri="{909E8E84-426E-40DD-AFC4-6F175D3DCCD1}">
              <a14:hiddenFill xmlns:a14="http://schemas.microsoft.com/office/drawing/2010/main">
                <a:solidFill>
                  <a:srgbClr val="FFFFFF"/>
                </a:solidFill>
              </a14:hiddenFill>
            </a:ext>
          </a:extLst>
        </p:spPr>
      </p:pic>
      <p:cxnSp>
        <p:nvCxnSpPr>
          <p:cNvPr id="78" name="Straight Connector 77">
            <a:extLst>
              <a:ext uri="{FF2B5EF4-FFF2-40B4-BE49-F238E27FC236}">
                <a16:creationId xmlns:a16="http://schemas.microsoft.com/office/drawing/2014/main" id="{8F880EF2-DF79-4D9D-8F11-E91D48C7974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524000" y="5778706"/>
            <a:ext cx="9144000" cy="0"/>
          </a:xfrm>
          <a:prstGeom prst="line">
            <a:avLst/>
          </a:prstGeom>
          <a:ln w="19050">
            <a:solidFill>
              <a:srgbClr val="D1AB8A"/>
            </a:solidFill>
          </a:ln>
        </p:spPr>
        <p:style>
          <a:lnRef idx="1">
            <a:schemeClr val="accent1"/>
          </a:lnRef>
          <a:fillRef idx="0">
            <a:schemeClr val="accent1"/>
          </a:fillRef>
          <a:effectRef idx="0">
            <a:schemeClr val="accent1"/>
          </a:effectRef>
          <a:fontRef idx="minor">
            <a:schemeClr val="tx1"/>
          </a:fontRef>
        </p:style>
      </p:cxnSp>
      <p:sp>
        <p:nvSpPr>
          <p:cNvPr id="2" name="ZoneTexte 1">
            <a:extLst>
              <a:ext uri="{FF2B5EF4-FFF2-40B4-BE49-F238E27FC236}">
                <a16:creationId xmlns:a16="http://schemas.microsoft.com/office/drawing/2014/main" id="{16EE0C5E-955A-40B4-B6C2-6B8168CACA93}"/>
              </a:ext>
            </a:extLst>
          </p:cNvPr>
          <p:cNvSpPr txBox="1"/>
          <p:nvPr/>
        </p:nvSpPr>
        <p:spPr>
          <a:xfrm>
            <a:off x="967748" y="5882640"/>
            <a:ext cx="10441932" cy="830997"/>
          </a:xfrm>
          <a:prstGeom prst="rect">
            <a:avLst/>
          </a:prstGeom>
          <a:noFill/>
        </p:spPr>
        <p:txBody>
          <a:bodyPr wrap="square" rtlCol="0">
            <a:spAutoFit/>
          </a:bodyPr>
          <a:lstStyle/>
          <a:p>
            <a:r>
              <a:rPr lang="fr-FR" sz="1600" dirty="0"/>
              <a:t>La  religion chrétienne Esher voit en Esther  la figure pré-mariale d’une vierge se sacrifiant pour le salut de son peuple. L’iconographie chrétienne de la Vierge Marie influence l’art juif  For </a:t>
            </a:r>
            <a:r>
              <a:rPr lang="fr-FR" sz="1600" dirty="0" err="1"/>
              <a:t>Catholic</a:t>
            </a:r>
            <a:r>
              <a:rPr lang="fr-FR" sz="1600" dirty="0"/>
              <a:t> </a:t>
            </a:r>
            <a:r>
              <a:rPr lang="fr-FR" sz="1600" dirty="0" err="1"/>
              <a:t>church</a:t>
            </a:r>
            <a:r>
              <a:rPr lang="fr-FR" sz="1600" dirty="0"/>
              <a:t>  </a:t>
            </a:r>
            <a:r>
              <a:rPr lang="fr-FR" sz="1600" dirty="0" err="1"/>
              <a:t>virgin</a:t>
            </a:r>
            <a:r>
              <a:rPr lang="fr-FR" sz="1600" dirty="0"/>
              <a:t> Esther  </a:t>
            </a:r>
            <a:r>
              <a:rPr lang="fr-FR" sz="1600" dirty="0" err="1"/>
              <a:t>prefigures</a:t>
            </a:r>
            <a:r>
              <a:rPr lang="fr-FR" sz="1600" dirty="0"/>
              <a:t> Maria </a:t>
            </a:r>
            <a:r>
              <a:rPr lang="fr-FR" sz="1600" dirty="0" err="1"/>
              <a:t>sacrificing</a:t>
            </a:r>
            <a:r>
              <a:rPr lang="fr-FR" sz="1600" dirty="0"/>
              <a:t> </a:t>
            </a:r>
            <a:r>
              <a:rPr lang="fr-FR" sz="1600" dirty="0" err="1"/>
              <a:t>herself</a:t>
            </a:r>
            <a:r>
              <a:rPr lang="fr-FR" sz="1600" dirty="0"/>
              <a:t> for </a:t>
            </a:r>
            <a:r>
              <a:rPr lang="fr-FR" sz="1600" dirty="0" err="1"/>
              <a:t>her</a:t>
            </a:r>
            <a:r>
              <a:rPr lang="fr-FR" sz="1600" dirty="0"/>
              <a:t> people </a:t>
            </a:r>
            <a:r>
              <a:rPr lang="fr-FR" sz="1600" dirty="0" err="1"/>
              <a:t>safe</a:t>
            </a:r>
            <a:r>
              <a:rPr lang="fr-FR" sz="1600" dirty="0"/>
              <a:t> Esther </a:t>
            </a:r>
            <a:r>
              <a:rPr lang="fr-FR" sz="1600" dirty="0" err="1"/>
              <a:t>Jewish</a:t>
            </a:r>
            <a:r>
              <a:rPr lang="fr-FR" sz="1600" dirty="0"/>
              <a:t> </a:t>
            </a:r>
            <a:r>
              <a:rPr lang="fr-FR" sz="1600" dirty="0" err="1"/>
              <a:t>iconography</a:t>
            </a:r>
            <a:r>
              <a:rPr lang="fr-FR" sz="1600" dirty="0"/>
              <a:t>  </a:t>
            </a:r>
            <a:r>
              <a:rPr lang="fr-FR" sz="1600" dirty="0" err="1"/>
              <a:t>is</a:t>
            </a:r>
            <a:r>
              <a:rPr lang="fr-FR" sz="1600" dirty="0"/>
              <a:t> </a:t>
            </a:r>
            <a:r>
              <a:rPr lang="fr-FR" sz="1600" dirty="0" err="1"/>
              <a:t>influenced</a:t>
            </a:r>
            <a:r>
              <a:rPr lang="fr-FR" sz="1600" dirty="0"/>
              <a:t> by Christian one : </a:t>
            </a:r>
            <a:r>
              <a:rPr lang="fr-FR" sz="1600" dirty="0" err="1"/>
              <a:t>see</a:t>
            </a:r>
            <a:r>
              <a:rPr lang="fr-FR" sz="1600" dirty="0"/>
              <a:t>  </a:t>
            </a:r>
            <a:r>
              <a:rPr lang="fr-FR" sz="1600" dirty="0" err="1"/>
              <a:t>lily</a:t>
            </a:r>
            <a:r>
              <a:rPr lang="fr-FR" sz="1600" dirty="0"/>
              <a:t> </a:t>
            </a:r>
            <a:r>
              <a:rPr lang="fr-FR" sz="1600" dirty="0" err="1"/>
              <a:t>flowered</a:t>
            </a:r>
            <a:r>
              <a:rPr lang="fr-FR" sz="1600" dirty="0"/>
              <a:t> crowns</a:t>
            </a:r>
          </a:p>
        </p:txBody>
      </p:sp>
      <p:sp>
        <p:nvSpPr>
          <p:cNvPr id="3" name="ZoneTexte 2">
            <a:extLst>
              <a:ext uri="{FF2B5EF4-FFF2-40B4-BE49-F238E27FC236}">
                <a16:creationId xmlns:a16="http://schemas.microsoft.com/office/drawing/2014/main" id="{46B221F4-4000-44BE-AA44-288A62C71607}"/>
              </a:ext>
            </a:extLst>
          </p:cNvPr>
          <p:cNvSpPr txBox="1"/>
          <p:nvPr/>
        </p:nvSpPr>
        <p:spPr>
          <a:xfrm>
            <a:off x="967748" y="4201120"/>
            <a:ext cx="2557505" cy="523220"/>
          </a:xfrm>
          <a:prstGeom prst="rect">
            <a:avLst/>
          </a:prstGeom>
          <a:noFill/>
        </p:spPr>
        <p:txBody>
          <a:bodyPr wrap="square" rtlCol="0">
            <a:spAutoFit/>
          </a:bodyPr>
          <a:lstStyle/>
          <a:p>
            <a:pPr algn="ctr"/>
            <a:r>
              <a:rPr lang="fr-FR" sz="1400" dirty="0"/>
              <a:t>Esther en majesté Queen Esther Maroc, Marrane – XIXe s.</a:t>
            </a:r>
          </a:p>
        </p:txBody>
      </p:sp>
      <p:sp>
        <p:nvSpPr>
          <p:cNvPr id="9" name="ZoneTexte 8">
            <a:extLst>
              <a:ext uri="{FF2B5EF4-FFF2-40B4-BE49-F238E27FC236}">
                <a16:creationId xmlns:a16="http://schemas.microsoft.com/office/drawing/2014/main" id="{E6887970-FBDC-4645-AF5E-B70F363DE4C0}"/>
              </a:ext>
            </a:extLst>
          </p:cNvPr>
          <p:cNvSpPr txBox="1"/>
          <p:nvPr/>
        </p:nvSpPr>
        <p:spPr>
          <a:xfrm>
            <a:off x="4838708" y="4201120"/>
            <a:ext cx="2557505" cy="523220"/>
          </a:xfrm>
          <a:prstGeom prst="rect">
            <a:avLst/>
          </a:prstGeom>
          <a:noFill/>
        </p:spPr>
        <p:txBody>
          <a:bodyPr wrap="square" rtlCol="0">
            <a:spAutoFit/>
          </a:bodyPr>
          <a:lstStyle/>
          <a:p>
            <a:pPr algn="ctr"/>
            <a:r>
              <a:rPr lang="fr-FR" sz="1400" dirty="0"/>
              <a:t>Van Eyck, Agneau mystique  1432</a:t>
            </a:r>
          </a:p>
        </p:txBody>
      </p:sp>
      <p:sp>
        <p:nvSpPr>
          <p:cNvPr id="10" name="ZoneTexte 9">
            <a:extLst>
              <a:ext uri="{FF2B5EF4-FFF2-40B4-BE49-F238E27FC236}">
                <a16:creationId xmlns:a16="http://schemas.microsoft.com/office/drawing/2014/main" id="{342070F8-7B91-4617-B0D9-441D591086A0}"/>
              </a:ext>
            </a:extLst>
          </p:cNvPr>
          <p:cNvSpPr txBox="1"/>
          <p:nvPr/>
        </p:nvSpPr>
        <p:spPr>
          <a:xfrm>
            <a:off x="8576133" y="4201120"/>
            <a:ext cx="2833547" cy="338554"/>
          </a:xfrm>
          <a:prstGeom prst="rect">
            <a:avLst/>
          </a:prstGeom>
          <a:noFill/>
        </p:spPr>
        <p:txBody>
          <a:bodyPr wrap="square" rtlCol="0">
            <a:spAutoFit/>
          </a:bodyPr>
          <a:lstStyle/>
          <a:p>
            <a:pPr algn="ctr"/>
            <a:r>
              <a:rPr lang="fr-FR" sz="1600" dirty="0"/>
              <a:t>Bible hébraïque, France  XIIIe s. </a:t>
            </a:r>
          </a:p>
        </p:txBody>
      </p:sp>
    </p:spTree>
    <p:extLst>
      <p:ext uri="{BB962C8B-B14F-4D97-AF65-F5344CB8AC3E}">
        <p14:creationId xmlns:p14="http://schemas.microsoft.com/office/powerpoint/2010/main" val="135636951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E837AC83-74DD-4848-9D56-A493A5D1959C}"/>
              </a:ext>
            </a:extLst>
          </p:cNvPr>
          <p:cNvSpPr>
            <a:spLocks noGrp="1"/>
          </p:cNvSpPr>
          <p:nvPr>
            <p:ph type="title"/>
          </p:nvPr>
        </p:nvSpPr>
        <p:spPr/>
        <p:txBody>
          <a:bodyPr/>
          <a:lstStyle/>
          <a:p>
            <a:r>
              <a:rPr lang="fr-FR" dirty="0"/>
              <a:t>Pourim</a:t>
            </a:r>
          </a:p>
        </p:txBody>
      </p:sp>
    </p:spTree>
    <p:extLst>
      <p:ext uri="{BB962C8B-B14F-4D97-AF65-F5344CB8AC3E}">
        <p14:creationId xmlns:p14="http://schemas.microsoft.com/office/powerpoint/2010/main" val="6853424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EB0B305-4D28-4732-BA36-CD150FF8C60E}"/>
              </a:ext>
            </a:extLst>
          </p:cNvPr>
          <p:cNvSpPr>
            <a:spLocks noGrp="1"/>
          </p:cNvSpPr>
          <p:nvPr>
            <p:ph type="title"/>
          </p:nvPr>
        </p:nvSpPr>
        <p:spPr/>
        <p:txBody>
          <a:bodyPr/>
          <a:lstStyle/>
          <a:p>
            <a:r>
              <a:rPr lang="fr-FR" dirty="0"/>
              <a:t>Introduction</a:t>
            </a:r>
          </a:p>
        </p:txBody>
      </p:sp>
      <p:sp>
        <p:nvSpPr>
          <p:cNvPr id="3" name="Espace réservé du contenu 2">
            <a:extLst>
              <a:ext uri="{FF2B5EF4-FFF2-40B4-BE49-F238E27FC236}">
                <a16:creationId xmlns:a16="http://schemas.microsoft.com/office/drawing/2014/main" id="{07D24ACC-04C2-443B-A244-528C3BA7A17B}"/>
              </a:ext>
            </a:extLst>
          </p:cNvPr>
          <p:cNvSpPr>
            <a:spLocks noGrp="1"/>
          </p:cNvSpPr>
          <p:nvPr>
            <p:ph idx="1"/>
          </p:nvPr>
        </p:nvSpPr>
        <p:spPr>
          <a:xfrm>
            <a:off x="838200" y="1767840"/>
            <a:ext cx="10515600" cy="4409123"/>
          </a:xfrm>
        </p:spPr>
        <p:txBody>
          <a:bodyPr>
            <a:normAutofit fontScale="85000" lnSpcReduction="20000"/>
          </a:bodyPr>
          <a:lstStyle/>
          <a:p>
            <a:pPr marL="0" indent="0" algn="just">
              <a:buNone/>
            </a:pPr>
            <a:r>
              <a:rPr lang="fr-FR" dirty="0"/>
              <a:t>Le Livre d’Esther ne fut admis au canon judaïque qu’avec hésitation car le nom de Dieu est absent de la version admise par les massorètes,  celle retenue par défaut par Luther. Dieu est invoqué dans la version dite « grecque »  celle qu’intégra, malgré les réserves initiales des Pères de l’Eglise, à son canon l’Eglise catholique qui  revendique Esther comme figure préfigurant Marie. Récit profondément religieux pour ceux qui y voient la main de Dieu caché, le texte est entendu comme un simple conte oriental par des lecteurs profanes. Des leaders nationalistes, pas uniquement juif, mais aussi hollandais et britanniques, en firent un apologue politique. Le texte vétérotestamentaire autorise ainsi toutes sortes de lectures, plus complémentaires qu’exclusives. Nulle surprise donc que l’iconographie du conte biblique dont le premier exemple est une fresque de la synagogue de Doura-Europos du IVe s.  inspire encore aujourd’hui des artistes contemporains.  La littérature, le théâtre, la musique, le cinéma, se sont emparé de l’intrigue du roi perse amoureux d’une belle Juive à des fins d’édification mais aussi de pur divertissement. </a:t>
            </a:r>
          </a:p>
        </p:txBody>
      </p:sp>
    </p:spTree>
    <p:extLst>
      <p:ext uri="{BB962C8B-B14F-4D97-AF65-F5344CB8AC3E}">
        <p14:creationId xmlns:p14="http://schemas.microsoft.com/office/powerpoint/2010/main" val="323699686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Image 4" descr="Une image contenant alimentation, table&#10;&#10;Description générée automatiquement">
            <a:extLst>
              <a:ext uri="{FF2B5EF4-FFF2-40B4-BE49-F238E27FC236}">
                <a16:creationId xmlns:a16="http://schemas.microsoft.com/office/drawing/2014/main" id="{EC45B89C-7A6E-4AB7-9882-52575538A1B7}"/>
              </a:ext>
            </a:extLst>
          </p:cNvPr>
          <p:cNvPicPr>
            <a:picLocks noChangeAspect="1"/>
          </p:cNvPicPr>
          <p:nvPr/>
        </p:nvPicPr>
        <p:blipFill rotWithShape="1">
          <a:blip r:embed="rId2">
            <a:extLst>
              <a:ext uri="{28A0092B-C50C-407E-A947-70E740481C1C}">
                <a14:useLocalDpi xmlns:a14="http://schemas.microsoft.com/office/drawing/2010/main" val="0"/>
              </a:ext>
            </a:extLst>
          </a:blip>
          <a:srcRect l="1318" r="1620" b="-1"/>
          <a:stretch/>
        </p:blipFill>
        <p:spPr>
          <a:xfrm>
            <a:off x="6176433" y="10"/>
            <a:ext cx="6015567" cy="3920034"/>
          </a:xfrm>
          <a:custGeom>
            <a:avLst/>
            <a:gdLst>
              <a:gd name="connsiteX0" fmla="*/ 0 w 6015567"/>
              <a:gd name="connsiteY0" fmla="*/ 0 h 3920044"/>
              <a:gd name="connsiteX1" fmla="*/ 6015567 w 6015567"/>
              <a:gd name="connsiteY1" fmla="*/ 0 h 3920044"/>
              <a:gd name="connsiteX2" fmla="*/ 6015567 w 6015567"/>
              <a:gd name="connsiteY2" fmla="*/ 3920044 h 3920044"/>
              <a:gd name="connsiteX3" fmla="*/ 2469659 w 6015567"/>
              <a:gd name="connsiteY3" fmla="*/ 3920044 h 3920044"/>
              <a:gd name="connsiteX4" fmla="*/ 2469659 w 6015567"/>
              <a:gd name="connsiteY4" fmla="*/ 3103224 h 3920044"/>
              <a:gd name="connsiteX5" fmla="*/ 0 w 6015567"/>
              <a:gd name="connsiteY5" fmla="*/ 3103224 h 3920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15567" h="3920044">
                <a:moveTo>
                  <a:pt x="0" y="0"/>
                </a:moveTo>
                <a:lnTo>
                  <a:pt x="6015567" y="0"/>
                </a:lnTo>
                <a:lnTo>
                  <a:pt x="6015567" y="3920044"/>
                </a:lnTo>
                <a:lnTo>
                  <a:pt x="2469659" y="3920044"/>
                </a:lnTo>
                <a:lnTo>
                  <a:pt x="2469659" y="3103224"/>
                </a:lnTo>
                <a:lnTo>
                  <a:pt x="0" y="3103224"/>
                </a:lnTo>
                <a:close/>
              </a:path>
            </a:pathLst>
          </a:custGeom>
        </p:spPr>
      </p:pic>
      <p:pic>
        <p:nvPicPr>
          <p:cNvPr id="1032" name="Picture 8">
            <a:extLst>
              <a:ext uri="{FF2B5EF4-FFF2-40B4-BE49-F238E27FC236}">
                <a16:creationId xmlns:a16="http://schemas.microsoft.com/office/drawing/2014/main" id="{89A2C41C-4D34-4766-82B3-47935B48476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808" r="3" b="41750"/>
          <a:stretch/>
        </p:blipFill>
        <p:spPr bwMode="auto">
          <a:xfrm>
            <a:off x="20" y="4069976"/>
            <a:ext cx="3535311" cy="2788023"/>
          </a:xfrm>
          <a:prstGeom prst="rect">
            <a:avLst/>
          </a:prstGeom>
          <a:noFill/>
          <a:extLst>
            <a:ext uri="{909E8E84-426E-40DD-AFC4-6F175D3DCCD1}">
              <a14:hiddenFill xmlns:a14="http://schemas.microsoft.com/office/drawing/2010/main">
                <a:solidFill>
                  <a:srgbClr val="FFFFFF"/>
                </a:solidFill>
              </a14:hiddenFill>
            </a:ext>
          </a:extLst>
        </p:spPr>
      </p:pic>
      <p:pic>
        <p:nvPicPr>
          <p:cNvPr id="7" name="Image 6" descr="Une image contenant intérieur, photo, mur, bâtiment&#10;&#10;Description générée automatiquement">
            <a:extLst>
              <a:ext uri="{FF2B5EF4-FFF2-40B4-BE49-F238E27FC236}">
                <a16:creationId xmlns:a16="http://schemas.microsoft.com/office/drawing/2014/main" id="{A8D93402-B5F8-4024-BE73-1BF5372B459B}"/>
              </a:ext>
            </a:extLst>
          </p:cNvPr>
          <p:cNvPicPr>
            <a:picLocks noChangeAspect="1"/>
          </p:cNvPicPr>
          <p:nvPr/>
        </p:nvPicPr>
        <p:blipFill rotWithShape="1">
          <a:blip r:embed="rId4">
            <a:extLst>
              <a:ext uri="{28A0092B-C50C-407E-A947-70E740481C1C}">
                <a14:useLocalDpi xmlns:a14="http://schemas.microsoft.com/office/drawing/2010/main" val="0"/>
              </a:ext>
            </a:extLst>
          </a:blip>
          <a:srcRect l="10260" r="8409" b="1"/>
          <a:stretch/>
        </p:blipFill>
        <p:spPr>
          <a:xfrm>
            <a:off x="75179" y="17862"/>
            <a:ext cx="6015567" cy="3920034"/>
          </a:xfrm>
          <a:custGeom>
            <a:avLst/>
            <a:gdLst>
              <a:gd name="connsiteX0" fmla="*/ 0 w 6015567"/>
              <a:gd name="connsiteY0" fmla="*/ 0 h 3920044"/>
              <a:gd name="connsiteX1" fmla="*/ 6015567 w 6015567"/>
              <a:gd name="connsiteY1" fmla="*/ 0 h 3920044"/>
              <a:gd name="connsiteX2" fmla="*/ 6015567 w 6015567"/>
              <a:gd name="connsiteY2" fmla="*/ 3103224 h 3920044"/>
              <a:gd name="connsiteX3" fmla="*/ 3545908 w 6015567"/>
              <a:gd name="connsiteY3" fmla="*/ 3103224 h 3920044"/>
              <a:gd name="connsiteX4" fmla="*/ 3545908 w 6015567"/>
              <a:gd name="connsiteY4" fmla="*/ 3920044 h 3920044"/>
              <a:gd name="connsiteX5" fmla="*/ 0 w 6015567"/>
              <a:gd name="connsiteY5" fmla="*/ 3920044 h 3920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15567" h="3920044">
                <a:moveTo>
                  <a:pt x="0" y="0"/>
                </a:moveTo>
                <a:lnTo>
                  <a:pt x="6015567" y="0"/>
                </a:lnTo>
                <a:lnTo>
                  <a:pt x="6015567" y="3103224"/>
                </a:lnTo>
                <a:lnTo>
                  <a:pt x="3545908" y="3103224"/>
                </a:lnTo>
                <a:lnTo>
                  <a:pt x="3545908" y="3920044"/>
                </a:lnTo>
                <a:lnTo>
                  <a:pt x="0" y="3920044"/>
                </a:lnTo>
                <a:close/>
              </a:path>
            </a:pathLst>
          </a:custGeom>
        </p:spPr>
      </p:pic>
      <p:pic>
        <p:nvPicPr>
          <p:cNvPr id="1028" name="Picture 4" descr="http://cja.huji.ac.il/image.php?id=1108&amp;m=medium&amp;set=true">
            <a:extLst>
              <a:ext uri="{FF2B5EF4-FFF2-40B4-BE49-F238E27FC236}">
                <a16:creationId xmlns:a16="http://schemas.microsoft.com/office/drawing/2014/main" id="{9C07B32A-D315-4E5A-8A6B-6706B1EE59A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8230" r="7192" b="-3"/>
          <a:stretch/>
        </p:blipFill>
        <p:spPr bwMode="auto">
          <a:xfrm>
            <a:off x="8646161" y="4069976"/>
            <a:ext cx="3545840" cy="2788024"/>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s://www.oztorah.com/wp-content/uploads/2018/02/Purim-e1517823685571.jpg">
            <a:extLst>
              <a:ext uri="{FF2B5EF4-FFF2-40B4-BE49-F238E27FC236}">
                <a16:creationId xmlns:a16="http://schemas.microsoft.com/office/drawing/2014/main" id="{D5DC379B-5952-47DC-91C1-DF44564B62D2}"/>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6999" r="2" b="8045"/>
          <a:stretch/>
        </p:blipFill>
        <p:spPr bwMode="auto">
          <a:xfrm>
            <a:off x="3651501" y="2748632"/>
            <a:ext cx="5441699" cy="40915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814934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E837AC83-74DD-4848-9D56-A493A5D1959C}"/>
              </a:ext>
            </a:extLst>
          </p:cNvPr>
          <p:cNvSpPr>
            <a:spLocks noGrp="1"/>
          </p:cNvSpPr>
          <p:nvPr>
            <p:ph type="title"/>
          </p:nvPr>
        </p:nvSpPr>
        <p:spPr/>
        <p:txBody>
          <a:bodyPr/>
          <a:lstStyle/>
          <a:p>
            <a:r>
              <a:rPr lang="fr-FR" dirty="0"/>
              <a:t>Esther dans la littérature</a:t>
            </a:r>
            <a:br>
              <a:rPr lang="fr-FR" dirty="0"/>
            </a:br>
            <a:r>
              <a:rPr lang="fr-FR" dirty="0"/>
              <a:t>Esther in </a:t>
            </a:r>
            <a:r>
              <a:rPr lang="fr-FR" dirty="0" err="1"/>
              <a:t>literature</a:t>
            </a:r>
            <a:endParaRPr lang="fr-FR" dirty="0"/>
          </a:p>
        </p:txBody>
      </p:sp>
    </p:spTree>
    <p:extLst>
      <p:ext uri="{BB962C8B-B14F-4D97-AF65-F5344CB8AC3E}">
        <p14:creationId xmlns:p14="http://schemas.microsoft.com/office/powerpoint/2010/main" val="405674457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73" name="Straight Connector 72">
            <a:extLst>
              <a:ext uri="{FF2B5EF4-FFF2-40B4-BE49-F238E27FC236}">
                <a16:creationId xmlns:a16="http://schemas.microsoft.com/office/drawing/2014/main" id="{DB146403-F3D6-484B-B2ED-97F9565D03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sp>
        <p:nvSpPr>
          <p:cNvPr id="75" name="Rectangle 74">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78068" y="4633546"/>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re 3">
            <a:extLst>
              <a:ext uri="{FF2B5EF4-FFF2-40B4-BE49-F238E27FC236}">
                <a16:creationId xmlns:a16="http://schemas.microsoft.com/office/drawing/2014/main" id="{97710B49-4E68-4767-89F0-E5A6590E4E98}"/>
              </a:ext>
            </a:extLst>
          </p:cNvPr>
          <p:cNvSpPr>
            <a:spLocks noGrp="1"/>
          </p:cNvSpPr>
          <p:nvPr>
            <p:ph type="title"/>
          </p:nvPr>
        </p:nvSpPr>
        <p:spPr>
          <a:xfrm>
            <a:off x="527538" y="4756638"/>
            <a:ext cx="11139854" cy="930447"/>
          </a:xfrm>
        </p:spPr>
        <p:txBody>
          <a:bodyPr vert="horz" lIns="91440" tIns="45720" rIns="91440" bIns="45720" rtlCol="0" anchor="b">
            <a:normAutofit/>
          </a:bodyPr>
          <a:lstStyle/>
          <a:p>
            <a:pPr algn="ctr"/>
            <a:r>
              <a:rPr lang="en-US" sz="5400" dirty="0">
                <a:solidFill>
                  <a:srgbClr val="FFFFFF"/>
                </a:solidFill>
              </a:rPr>
              <a:t>Racine, Esther</a:t>
            </a:r>
          </a:p>
        </p:txBody>
      </p:sp>
      <p:pic>
        <p:nvPicPr>
          <p:cNvPr id="15364" name="Picture 4" descr="https://upload.wikimedia.org/wikipedia/commons/thumb/8/8b/Rachel_by_Dubufe_%28color%29.png/330px-Rachel_by_Dubufe_%28color%29.png">
            <a:extLst>
              <a:ext uri="{FF2B5EF4-FFF2-40B4-BE49-F238E27FC236}">
                <a16:creationId xmlns:a16="http://schemas.microsoft.com/office/drawing/2014/main" id="{55D2955D-22C2-4891-904C-E74F379A0C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8885" y="307731"/>
            <a:ext cx="2998227" cy="3997637"/>
          </a:xfrm>
          <a:prstGeom prst="rect">
            <a:avLst/>
          </a:prstGeom>
          <a:noFill/>
          <a:extLst>
            <a:ext uri="{909E8E84-426E-40DD-AFC4-6F175D3DCCD1}">
              <a14:hiddenFill xmlns:a14="http://schemas.microsoft.com/office/drawing/2010/main">
                <a:solidFill>
                  <a:srgbClr val="FFFFFF"/>
                </a:solidFill>
              </a14:hiddenFill>
            </a:ext>
          </a:extLst>
        </p:spPr>
      </p:pic>
      <p:pic>
        <p:nvPicPr>
          <p:cNvPr id="15362" name="Picture 2" descr="http://kefisrael.com/wp-content/uploads/2017/03/racinesther.jpg">
            <a:extLst>
              <a:ext uri="{FF2B5EF4-FFF2-40B4-BE49-F238E27FC236}">
                <a16:creationId xmlns:a16="http://schemas.microsoft.com/office/drawing/2014/main" id="{9E2073F8-32C7-4749-AEDA-48638883BBDB}"/>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6713827" y="307731"/>
            <a:ext cx="4860348" cy="3997637"/>
          </a:xfrm>
          <a:prstGeom prst="rect">
            <a:avLst/>
          </a:prstGeom>
          <a:noFill/>
          <a:extLst>
            <a:ext uri="{909E8E84-426E-40DD-AFC4-6F175D3DCCD1}">
              <a14:hiddenFill xmlns:a14="http://schemas.microsoft.com/office/drawing/2010/main">
                <a:solidFill>
                  <a:srgbClr val="FFFFFF"/>
                </a:solidFill>
              </a14:hiddenFill>
            </a:ext>
          </a:extLst>
        </p:spPr>
      </p:pic>
      <p:cxnSp>
        <p:nvCxnSpPr>
          <p:cNvPr id="77" name="Straight Connector 76">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09800" y="5738691"/>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sp>
        <p:nvSpPr>
          <p:cNvPr id="2" name="ZoneTexte 1">
            <a:extLst>
              <a:ext uri="{FF2B5EF4-FFF2-40B4-BE49-F238E27FC236}">
                <a16:creationId xmlns:a16="http://schemas.microsoft.com/office/drawing/2014/main" id="{8ED9B837-2DE4-46BF-B601-8F0781080CC5}"/>
              </a:ext>
            </a:extLst>
          </p:cNvPr>
          <p:cNvSpPr txBox="1"/>
          <p:nvPr/>
        </p:nvSpPr>
        <p:spPr>
          <a:xfrm>
            <a:off x="772160" y="5840291"/>
            <a:ext cx="10637520" cy="523220"/>
          </a:xfrm>
          <a:prstGeom prst="rect">
            <a:avLst/>
          </a:prstGeom>
          <a:noFill/>
        </p:spPr>
        <p:txBody>
          <a:bodyPr wrap="square" rtlCol="0">
            <a:spAutoFit/>
          </a:bodyPr>
          <a:lstStyle/>
          <a:p>
            <a:r>
              <a:rPr lang="fr-FR" sz="1400" dirty="0"/>
              <a:t>Racine </a:t>
            </a:r>
            <a:r>
              <a:rPr lang="fr-FR" sz="1400" dirty="0" err="1"/>
              <a:t>écrivité</a:t>
            </a:r>
            <a:r>
              <a:rPr lang="fr-FR" sz="1400" dirty="0"/>
              <a:t> sa tragédie à la demande de madame de Maintenon, l’épouse non déclarée de Louis XIV. Rachel en fut l’une des plus célèbres </a:t>
            </a:r>
            <a:r>
              <a:rPr lang="fr-FR" sz="1400" dirty="0" err="1"/>
              <a:t>interprétes</a:t>
            </a:r>
            <a:r>
              <a:rPr lang="fr-FR" sz="1400" dirty="0"/>
              <a:t>. </a:t>
            </a:r>
            <a:r>
              <a:rPr lang="fr-FR" sz="1400" dirty="0" err="1"/>
              <a:t>Racine’s</a:t>
            </a:r>
            <a:r>
              <a:rPr lang="fr-FR" sz="1400" dirty="0"/>
              <a:t> </a:t>
            </a:r>
            <a:r>
              <a:rPr lang="fr-FR" sz="1400" dirty="0" err="1"/>
              <a:t>tragegy</a:t>
            </a:r>
            <a:r>
              <a:rPr lang="fr-FR" sz="1400" dirty="0"/>
              <a:t> </a:t>
            </a:r>
            <a:r>
              <a:rPr lang="fr-FR" sz="1400" dirty="0" err="1"/>
              <a:t>was</a:t>
            </a:r>
            <a:r>
              <a:rPr lang="fr-FR" sz="1400" dirty="0"/>
              <a:t> </a:t>
            </a:r>
            <a:r>
              <a:rPr lang="fr-FR" sz="1400" dirty="0" err="1"/>
              <a:t>commandited</a:t>
            </a:r>
            <a:r>
              <a:rPr lang="fr-FR" sz="1400" dirty="0"/>
              <a:t> by Lady de Maintenon, Louis XIV </a:t>
            </a:r>
            <a:r>
              <a:rPr lang="fr-FR" sz="1400" dirty="0" err="1"/>
              <a:t>hidden</a:t>
            </a:r>
            <a:r>
              <a:rPr lang="fr-FR" sz="1400" dirty="0"/>
              <a:t> </a:t>
            </a:r>
            <a:r>
              <a:rPr lang="fr-FR" sz="1400" dirty="0" err="1"/>
              <a:t>wife</a:t>
            </a:r>
            <a:r>
              <a:rPr lang="fr-FR" sz="1400" dirty="0"/>
              <a:t>. </a:t>
            </a:r>
            <a:r>
              <a:rPr lang="fr-FR" sz="1400" dirty="0" err="1"/>
              <a:t>Jewish</a:t>
            </a:r>
            <a:r>
              <a:rPr lang="fr-FR" sz="1400" dirty="0"/>
              <a:t> Rachel </a:t>
            </a:r>
            <a:r>
              <a:rPr lang="fr-FR" sz="1400" dirty="0" err="1"/>
              <a:t>was</a:t>
            </a:r>
            <a:r>
              <a:rPr lang="fr-FR" sz="1400" dirty="0"/>
              <a:t> one of the </a:t>
            </a:r>
            <a:r>
              <a:rPr lang="fr-FR" sz="1400" dirty="0" err="1"/>
              <a:t>most</a:t>
            </a:r>
            <a:r>
              <a:rPr lang="fr-FR" sz="1400" dirty="0"/>
              <a:t> </a:t>
            </a:r>
            <a:r>
              <a:rPr lang="fr-FR" sz="1400" dirty="0" err="1"/>
              <a:t>famous</a:t>
            </a:r>
            <a:r>
              <a:rPr lang="fr-FR" sz="1400" dirty="0"/>
              <a:t> </a:t>
            </a:r>
            <a:r>
              <a:rPr lang="fr-FR" sz="1400" dirty="0" err="1"/>
              <a:t>actress</a:t>
            </a:r>
            <a:r>
              <a:rPr lang="fr-FR" sz="1400" dirty="0"/>
              <a:t>. </a:t>
            </a:r>
          </a:p>
        </p:txBody>
      </p:sp>
    </p:spTree>
    <p:extLst>
      <p:ext uri="{BB962C8B-B14F-4D97-AF65-F5344CB8AC3E}">
        <p14:creationId xmlns:p14="http://schemas.microsoft.com/office/powerpoint/2010/main" val="19121555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5D4FD633-5BD7-446A-918B-619FAB65EC0E}"/>
              </a:ext>
            </a:extLst>
          </p:cNvPr>
          <p:cNvSpPr txBox="1"/>
          <p:nvPr/>
        </p:nvSpPr>
        <p:spPr>
          <a:xfrm>
            <a:off x="5527040" y="660400"/>
            <a:ext cx="6604000" cy="2308324"/>
          </a:xfrm>
          <a:prstGeom prst="rect">
            <a:avLst/>
          </a:prstGeom>
          <a:noFill/>
        </p:spPr>
        <p:txBody>
          <a:bodyPr wrap="square" rtlCol="0">
            <a:spAutoFit/>
          </a:bodyPr>
          <a:lstStyle/>
          <a:p>
            <a:r>
              <a:rPr lang="fr-FR" dirty="0"/>
              <a:t>Le livre d'Esther, une iconographie en images</a:t>
            </a:r>
          </a:p>
          <a:p>
            <a:r>
              <a:rPr lang="fr-FR" dirty="0"/>
              <a:t>The book of Esther,  </a:t>
            </a:r>
            <a:r>
              <a:rPr lang="fr-FR" dirty="0" err="1"/>
              <a:t>iconographical</a:t>
            </a:r>
            <a:r>
              <a:rPr lang="fr-FR" dirty="0"/>
              <a:t> </a:t>
            </a:r>
            <a:r>
              <a:rPr lang="fr-FR" dirty="0" err="1"/>
              <a:t>exegesis</a:t>
            </a:r>
            <a:endParaRPr lang="fr-FR" dirty="0"/>
          </a:p>
          <a:p>
            <a:r>
              <a:rPr lang="fr-FR" dirty="0"/>
              <a:t>700 pages </a:t>
            </a:r>
          </a:p>
          <a:p>
            <a:r>
              <a:rPr lang="fr-FR" dirty="0"/>
              <a:t>BOD 2018</a:t>
            </a:r>
          </a:p>
          <a:p>
            <a:r>
              <a:rPr lang="fr-FR" dirty="0"/>
              <a:t>ISBN : 9782322108527</a:t>
            </a:r>
          </a:p>
          <a:p>
            <a:endParaRPr lang="fr-FR" dirty="0"/>
          </a:p>
          <a:p>
            <a:r>
              <a:rPr lang="fr-FR" dirty="0"/>
              <a:t>Broché  - Paper back 30 €</a:t>
            </a:r>
          </a:p>
          <a:p>
            <a:r>
              <a:rPr lang="fr-FR" dirty="0"/>
              <a:t>Livre électronique – </a:t>
            </a:r>
            <a:r>
              <a:rPr lang="fr-FR" dirty="0" err="1"/>
              <a:t>eBook</a:t>
            </a:r>
            <a:r>
              <a:rPr lang="fr-FR" dirty="0"/>
              <a:t>  9,99 €</a:t>
            </a:r>
          </a:p>
        </p:txBody>
      </p:sp>
      <p:sp>
        <p:nvSpPr>
          <p:cNvPr id="5" name="ZoneTexte 4">
            <a:extLst>
              <a:ext uri="{FF2B5EF4-FFF2-40B4-BE49-F238E27FC236}">
                <a16:creationId xmlns:a16="http://schemas.microsoft.com/office/drawing/2014/main" id="{B5280CBF-E66F-4C1D-98E1-1B270C869A68}"/>
              </a:ext>
            </a:extLst>
          </p:cNvPr>
          <p:cNvSpPr txBox="1"/>
          <p:nvPr/>
        </p:nvSpPr>
        <p:spPr>
          <a:xfrm>
            <a:off x="5638800" y="4812437"/>
            <a:ext cx="6604000" cy="1754326"/>
          </a:xfrm>
          <a:prstGeom prst="rect">
            <a:avLst/>
          </a:prstGeom>
          <a:noFill/>
        </p:spPr>
        <p:txBody>
          <a:bodyPr wrap="square" rtlCol="0">
            <a:spAutoFit/>
          </a:bodyPr>
          <a:lstStyle/>
          <a:p>
            <a:r>
              <a:rPr lang="fr-FR" dirty="0">
                <a:hlinkClick r:id="rId2"/>
              </a:rPr>
              <a:t>Amazon</a:t>
            </a:r>
            <a:endParaRPr lang="fr-FR" dirty="0"/>
          </a:p>
          <a:p>
            <a:r>
              <a:rPr lang="fr-FR" dirty="0" err="1">
                <a:hlinkClick r:id="rId3"/>
              </a:rPr>
              <a:t>BoD</a:t>
            </a:r>
            <a:endParaRPr lang="fr-FR" dirty="0"/>
          </a:p>
          <a:p>
            <a:r>
              <a:rPr lang="fr-FR" dirty="0">
                <a:hlinkClick r:id="rId4"/>
              </a:rPr>
              <a:t>Fnac</a:t>
            </a:r>
            <a:endParaRPr lang="fr-FR" dirty="0"/>
          </a:p>
          <a:p>
            <a:r>
              <a:rPr lang="fr-FR" dirty="0"/>
              <a:t>Et tous les libraires </a:t>
            </a:r>
          </a:p>
          <a:p>
            <a:r>
              <a:rPr lang="fr-FR" dirty="0"/>
              <a:t>ISBN : 9782322108527</a:t>
            </a:r>
          </a:p>
          <a:p>
            <a:r>
              <a:rPr lang="fr-FR" dirty="0"/>
              <a:t> </a:t>
            </a:r>
          </a:p>
        </p:txBody>
      </p:sp>
      <p:sp>
        <p:nvSpPr>
          <p:cNvPr id="6" name="ZoneTexte 5">
            <a:extLst>
              <a:ext uri="{FF2B5EF4-FFF2-40B4-BE49-F238E27FC236}">
                <a16:creationId xmlns:a16="http://schemas.microsoft.com/office/drawing/2014/main" id="{F6D4DDC6-7514-4E8C-8741-934138D71393}"/>
              </a:ext>
            </a:extLst>
          </p:cNvPr>
          <p:cNvSpPr txBox="1"/>
          <p:nvPr/>
        </p:nvSpPr>
        <p:spPr>
          <a:xfrm>
            <a:off x="5638800" y="3521248"/>
            <a:ext cx="6604000" cy="646331"/>
          </a:xfrm>
          <a:prstGeom prst="rect">
            <a:avLst/>
          </a:prstGeom>
          <a:noFill/>
        </p:spPr>
        <p:txBody>
          <a:bodyPr wrap="square" rtlCol="0">
            <a:spAutoFit/>
          </a:bodyPr>
          <a:lstStyle/>
          <a:p>
            <a:r>
              <a:rPr lang="fr-FR" dirty="0"/>
              <a:t>742 images commentées visualisables par lien hypertexte</a:t>
            </a:r>
          </a:p>
          <a:p>
            <a:r>
              <a:rPr lang="fr-FR" dirty="0"/>
              <a:t>742 Full page </a:t>
            </a:r>
            <a:r>
              <a:rPr lang="fr-FR" dirty="0" err="1"/>
              <a:t>viewed</a:t>
            </a:r>
            <a:r>
              <a:rPr lang="fr-FR" dirty="0"/>
              <a:t> by url links images</a:t>
            </a:r>
          </a:p>
        </p:txBody>
      </p:sp>
      <p:pic>
        <p:nvPicPr>
          <p:cNvPr id="7" name="Image 6">
            <a:extLst>
              <a:ext uri="{FF2B5EF4-FFF2-40B4-BE49-F238E27FC236}">
                <a16:creationId xmlns:a16="http://schemas.microsoft.com/office/drawing/2014/main" id="{C37426C0-24CE-4961-8FE1-C8F088C29A9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5988" y="150663"/>
            <a:ext cx="4428572" cy="6283100"/>
          </a:xfrm>
          <a:prstGeom prst="rect">
            <a:avLst/>
          </a:prstGeom>
        </p:spPr>
      </p:pic>
    </p:spTree>
    <p:extLst>
      <p:ext uri="{BB962C8B-B14F-4D97-AF65-F5344CB8AC3E}">
        <p14:creationId xmlns:p14="http://schemas.microsoft.com/office/powerpoint/2010/main" val="7700221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165AE06-A94D-446C-A225-748842C0085A}"/>
              </a:ext>
            </a:extLst>
          </p:cNvPr>
          <p:cNvSpPr>
            <a:spLocks noGrp="1"/>
          </p:cNvSpPr>
          <p:nvPr>
            <p:ph type="title"/>
          </p:nvPr>
        </p:nvSpPr>
        <p:spPr/>
        <p:txBody>
          <a:bodyPr/>
          <a:lstStyle/>
          <a:p>
            <a:r>
              <a:rPr lang="fr-FR" dirty="0" err="1"/>
              <a:t>Summary</a:t>
            </a:r>
            <a:endParaRPr lang="fr-FR" dirty="0"/>
          </a:p>
        </p:txBody>
      </p:sp>
      <p:sp>
        <p:nvSpPr>
          <p:cNvPr id="3" name="Espace réservé du contenu 2">
            <a:extLst>
              <a:ext uri="{FF2B5EF4-FFF2-40B4-BE49-F238E27FC236}">
                <a16:creationId xmlns:a16="http://schemas.microsoft.com/office/drawing/2014/main" id="{E138286E-721A-43EA-9AB1-3E955BB14F3D}"/>
              </a:ext>
            </a:extLst>
          </p:cNvPr>
          <p:cNvSpPr>
            <a:spLocks noGrp="1"/>
          </p:cNvSpPr>
          <p:nvPr>
            <p:ph idx="1"/>
          </p:nvPr>
        </p:nvSpPr>
        <p:spPr/>
        <p:txBody>
          <a:bodyPr>
            <a:normAutofit fontScale="85000" lnSpcReduction="20000"/>
          </a:bodyPr>
          <a:lstStyle/>
          <a:p>
            <a:pPr marL="0" indent="0" algn="just">
              <a:buNone/>
            </a:pPr>
            <a:r>
              <a:rPr lang="fr-FR" dirty="0"/>
              <a:t>The Book of Esther, the </a:t>
            </a:r>
            <a:r>
              <a:rPr lang="fr-FR" dirty="0" err="1"/>
              <a:t>megila</a:t>
            </a:r>
            <a:r>
              <a:rPr lang="fr-FR" dirty="0"/>
              <a:t> Esher (the scroll of Esther) </a:t>
            </a:r>
            <a:r>
              <a:rPr lang="fr-FR" dirty="0" err="1"/>
              <a:t>was</a:t>
            </a:r>
            <a:r>
              <a:rPr lang="fr-FR" dirty="0"/>
              <a:t> </a:t>
            </a:r>
            <a:r>
              <a:rPr lang="fr-FR" dirty="0" err="1"/>
              <a:t>hardly</a:t>
            </a:r>
            <a:r>
              <a:rPr lang="fr-FR" dirty="0"/>
              <a:t> </a:t>
            </a:r>
            <a:r>
              <a:rPr lang="fr-FR" dirty="0" err="1"/>
              <a:t>canonized</a:t>
            </a:r>
            <a:r>
              <a:rPr lang="fr-FR" dirty="0"/>
              <a:t> by  the </a:t>
            </a:r>
            <a:r>
              <a:rPr lang="fr-FR" dirty="0" err="1"/>
              <a:t>Jewish</a:t>
            </a:r>
            <a:r>
              <a:rPr lang="fr-FR" dirty="0"/>
              <a:t> </a:t>
            </a:r>
            <a:r>
              <a:rPr lang="fr-FR" dirty="0" err="1"/>
              <a:t>worship</a:t>
            </a:r>
            <a:r>
              <a:rPr lang="fr-FR" dirty="0"/>
              <a:t>, </a:t>
            </a:r>
            <a:r>
              <a:rPr lang="fr-FR" dirty="0" err="1"/>
              <a:t>cautiously</a:t>
            </a:r>
            <a:r>
              <a:rPr lang="fr-FR" dirty="0"/>
              <a:t> by the </a:t>
            </a:r>
            <a:r>
              <a:rPr lang="fr-FR" dirty="0" err="1"/>
              <a:t>Fathers</a:t>
            </a:r>
            <a:r>
              <a:rPr lang="fr-FR" dirty="0"/>
              <a:t> of the Church, and by default by Luther. It </a:t>
            </a:r>
            <a:r>
              <a:rPr lang="fr-FR" dirty="0" err="1"/>
              <a:t>is</a:t>
            </a:r>
            <a:r>
              <a:rPr lang="fr-FR" dirty="0"/>
              <a:t> </a:t>
            </a:r>
            <a:r>
              <a:rPr lang="fr-FR" dirty="0" err="1"/>
              <a:t>quite</a:t>
            </a:r>
            <a:r>
              <a:rPr lang="fr-FR" dirty="0"/>
              <a:t> a </a:t>
            </a:r>
            <a:r>
              <a:rPr lang="fr-FR" dirty="0" err="1"/>
              <a:t>strange</a:t>
            </a:r>
            <a:r>
              <a:rPr lang="fr-FR" dirty="0"/>
              <a:t> </a:t>
            </a:r>
            <a:r>
              <a:rPr lang="fr-FR" dirty="0" err="1"/>
              <a:t>biblical</a:t>
            </a:r>
            <a:r>
              <a:rPr lang="fr-FR" dirty="0"/>
              <a:t> story </a:t>
            </a:r>
            <a:r>
              <a:rPr lang="fr-FR" dirty="0" err="1"/>
              <a:t>that</a:t>
            </a:r>
            <a:r>
              <a:rPr lang="fr-FR" dirty="0"/>
              <a:t> the </a:t>
            </a:r>
            <a:r>
              <a:rPr lang="fr-FR" dirty="0" err="1"/>
              <a:t>agnostic</a:t>
            </a:r>
            <a:r>
              <a:rPr lang="fr-FR" dirty="0"/>
              <a:t> </a:t>
            </a:r>
            <a:r>
              <a:rPr lang="fr-FR" dirty="0" err="1"/>
              <a:t>reader</a:t>
            </a:r>
            <a:r>
              <a:rPr lang="fr-FR" dirty="0"/>
              <a:t> can </a:t>
            </a:r>
            <a:r>
              <a:rPr lang="fr-FR" dirty="0" err="1"/>
              <a:t>read</a:t>
            </a:r>
            <a:r>
              <a:rPr lang="fr-FR" dirty="0"/>
              <a:t> as an oriental tale but </a:t>
            </a:r>
            <a:r>
              <a:rPr lang="fr-FR" dirty="0" err="1"/>
              <a:t>where</a:t>
            </a:r>
            <a:r>
              <a:rPr lang="fr-FR" dirty="0"/>
              <a:t> the </a:t>
            </a:r>
            <a:r>
              <a:rPr lang="fr-FR" dirty="0" err="1"/>
              <a:t>believers</a:t>
            </a:r>
            <a:r>
              <a:rPr lang="fr-FR" dirty="0"/>
              <a:t> </a:t>
            </a:r>
            <a:r>
              <a:rPr lang="fr-FR" dirty="0" err="1"/>
              <a:t>see</a:t>
            </a:r>
            <a:r>
              <a:rPr lang="fr-FR" dirty="0"/>
              <a:t> </a:t>
            </a:r>
            <a:r>
              <a:rPr lang="fr-FR" dirty="0" err="1"/>
              <a:t>God</a:t>
            </a:r>
            <a:r>
              <a:rPr lang="fr-FR" dirty="0"/>
              <a:t> </a:t>
            </a:r>
            <a:r>
              <a:rPr lang="fr-FR" dirty="0" err="1"/>
              <a:t>everywhere</a:t>
            </a:r>
            <a:r>
              <a:rPr lang="fr-FR" dirty="0"/>
              <a:t>, a </a:t>
            </a:r>
            <a:r>
              <a:rPr lang="fr-FR" dirty="0" err="1"/>
              <a:t>hidden</a:t>
            </a:r>
            <a:r>
              <a:rPr lang="fr-FR" dirty="0"/>
              <a:t> </a:t>
            </a:r>
            <a:r>
              <a:rPr lang="fr-FR" dirty="0" err="1"/>
              <a:t>God</a:t>
            </a:r>
            <a:r>
              <a:rPr lang="fr-FR" dirty="0"/>
              <a:t> </a:t>
            </a:r>
            <a:r>
              <a:rPr lang="fr-FR" dirty="0" err="1"/>
              <a:t>certainly</a:t>
            </a:r>
            <a:r>
              <a:rPr lang="fr-FR" dirty="0"/>
              <a:t> but a </a:t>
            </a:r>
            <a:r>
              <a:rPr lang="fr-FR" i="1" dirty="0"/>
              <a:t>deus ex machina</a:t>
            </a:r>
            <a:r>
              <a:rPr lang="fr-FR" dirty="0"/>
              <a:t> of </a:t>
            </a:r>
            <a:r>
              <a:rPr lang="fr-FR" dirty="0" err="1"/>
              <a:t>which</a:t>
            </a:r>
            <a:r>
              <a:rPr lang="fr-FR" dirty="0"/>
              <a:t> Esther the </a:t>
            </a:r>
            <a:r>
              <a:rPr lang="fr-FR" dirty="0" err="1"/>
              <a:t>heroine</a:t>
            </a:r>
            <a:r>
              <a:rPr lang="fr-FR" dirty="0"/>
              <a:t> </a:t>
            </a:r>
            <a:r>
              <a:rPr lang="fr-FR" dirty="0" err="1"/>
              <a:t>would</a:t>
            </a:r>
            <a:r>
              <a:rPr lang="fr-FR" dirty="0"/>
              <a:t> </a:t>
            </a:r>
            <a:r>
              <a:rPr lang="fr-FR" dirty="0" err="1"/>
              <a:t>be</a:t>
            </a:r>
            <a:r>
              <a:rPr lang="fr-FR" dirty="0"/>
              <a:t> instrumental. The </a:t>
            </a:r>
            <a:r>
              <a:rPr lang="fr-FR" dirty="0" err="1"/>
              <a:t>many</a:t>
            </a:r>
            <a:r>
              <a:rPr lang="fr-FR" dirty="0"/>
              <a:t> twists of the story, </a:t>
            </a:r>
            <a:r>
              <a:rPr lang="fr-FR" dirty="0" err="1"/>
              <a:t>sometimes</a:t>
            </a:r>
            <a:r>
              <a:rPr lang="fr-FR" dirty="0"/>
              <a:t> </a:t>
            </a:r>
            <a:r>
              <a:rPr lang="fr-FR" dirty="0" err="1"/>
              <a:t>dramatic</a:t>
            </a:r>
            <a:r>
              <a:rPr lang="fr-FR" dirty="0"/>
              <a:t> (the </a:t>
            </a:r>
            <a:r>
              <a:rPr lang="fr-FR" dirty="0" err="1"/>
              <a:t>edict</a:t>
            </a:r>
            <a:r>
              <a:rPr lang="fr-FR" dirty="0"/>
              <a:t> of the pogrom </a:t>
            </a:r>
            <a:r>
              <a:rPr lang="fr-FR" dirty="0" err="1"/>
              <a:t>edict</a:t>
            </a:r>
            <a:r>
              <a:rPr lang="fr-FR" dirty="0"/>
              <a:t>), </a:t>
            </a:r>
            <a:r>
              <a:rPr lang="fr-FR" dirty="0" err="1"/>
              <a:t>sometimes</a:t>
            </a:r>
            <a:r>
              <a:rPr lang="fr-FR" dirty="0"/>
              <a:t> </a:t>
            </a:r>
            <a:r>
              <a:rPr lang="fr-FR" dirty="0" err="1"/>
              <a:t>funny</a:t>
            </a:r>
            <a:r>
              <a:rPr lang="fr-FR" dirty="0"/>
              <a:t>  (</a:t>
            </a:r>
            <a:r>
              <a:rPr lang="fr-FR" dirty="0" err="1"/>
              <a:t>Haman</a:t>
            </a:r>
            <a:r>
              <a:rPr lang="fr-FR" dirty="0"/>
              <a:t> the </a:t>
            </a:r>
            <a:r>
              <a:rPr lang="fr-FR" dirty="0" err="1"/>
              <a:t>proud</a:t>
            </a:r>
            <a:r>
              <a:rPr lang="fr-FR" dirty="0"/>
              <a:t> and </a:t>
            </a:r>
            <a:r>
              <a:rPr lang="fr-FR" dirty="0" err="1"/>
              <a:t>fiercely</a:t>
            </a:r>
            <a:r>
              <a:rPr lang="fr-FR" dirty="0"/>
              <a:t> anti-</a:t>
            </a:r>
            <a:r>
              <a:rPr lang="fr-FR" dirty="0" err="1"/>
              <a:t>Semitic</a:t>
            </a:r>
            <a:r>
              <a:rPr lang="fr-FR" dirty="0"/>
              <a:t> </a:t>
            </a:r>
            <a:r>
              <a:rPr lang="fr-FR" dirty="0" err="1"/>
              <a:t>forced</a:t>
            </a:r>
            <a:r>
              <a:rPr lang="fr-FR" dirty="0"/>
              <a:t> to </a:t>
            </a:r>
            <a:r>
              <a:rPr lang="fr-FR" dirty="0" err="1"/>
              <a:t>hold</a:t>
            </a:r>
            <a:r>
              <a:rPr lang="fr-FR" dirty="0"/>
              <a:t> the </a:t>
            </a:r>
            <a:r>
              <a:rPr lang="fr-FR" dirty="0" err="1"/>
              <a:t>bridle</a:t>
            </a:r>
            <a:r>
              <a:rPr lang="fr-FR" dirty="0"/>
              <a:t> of </a:t>
            </a:r>
            <a:r>
              <a:rPr lang="fr-FR" dirty="0" err="1"/>
              <a:t>Mordecai's</a:t>
            </a:r>
            <a:r>
              <a:rPr lang="fr-FR" dirty="0"/>
              <a:t> horse, </a:t>
            </a:r>
            <a:r>
              <a:rPr lang="fr-FR" dirty="0" err="1"/>
              <a:t>Jewish</a:t>
            </a:r>
            <a:r>
              <a:rPr lang="fr-FR" dirty="0"/>
              <a:t> </a:t>
            </a:r>
            <a:r>
              <a:rPr lang="fr-FR" dirty="0" err="1"/>
              <a:t>hero</a:t>
            </a:r>
            <a:r>
              <a:rPr lang="fr-FR" dirty="0"/>
              <a:t>,  </a:t>
            </a:r>
            <a:r>
              <a:rPr lang="fr-FR" dirty="0" err="1"/>
              <a:t>walked</a:t>
            </a:r>
            <a:r>
              <a:rPr lang="fr-FR" dirty="0"/>
              <a:t> in </a:t>
            </a:r>
            <a:r>
              <a:rPr lang="fr-FR" dirty="0" err="1"/>
              <a:t>triumph</a:t>
            </a:r>
            <a:r>
              <a:rPr lang="fr-FR" dirty="0"/>
              <a:t> in the </a:t>
            </a:r>
            <a:r>
              <a:rPr lang="fr-FR" dirty="0" err="1"/>
              <a:t>streets</a:t>
            </a:r>
            <a:r>
              <a:rPr lang="fr-FR" dirty="0"/>
              <a:t> of Susa), violent (The terrible </a:t>
            </a:r>
            <a:r>
              <a:rPr lang="fr-FR" dirty="0" err="1"/>
              <a:t>revenge</a:t>
            </a:r>
            <a:r>
              <a:rPr lang="fr-FR" dirty="0"/>
              <a:t> of the </a:t>
            </a:r>
            <a:r>
              <a:rPr lang="fr-FR" dirty="0" err="1"/>
              <a:t>Jews</a:t>
            </a:r>
            <a:r>
              <a:rPr lang="fr-FR" dirty="0"/>
              <a:t> </a:t>
            </a:r>
            <a:r>
              <a:rPr lang="fr-FR" dirty="0" err="1"/>
              <a:t>who</a:t>
            </a:r>
            <a:r>
              <a:rPr lang="fr-FR" dirty="0"/>
              <a:t> </a:t>
            </a:r>
            <a:r>
              <a:rPr lang="fr-FR" dirty="0" err="1"/>
              <a:t>kill</a:t>
            </a:r>
            <a:r>
              <a:rPr lang="fr-FR" dirty="0"/>
              <a:t> </a:t>
            </a:r>
            <a:r>
              <a:rPr lang="fr-FR" dirty="0" err="1"/>
              <a:t>twice</a:t>
            </a:r>
            <a:r>
              <a:rPr lang="fr-FR" dirty="0"/>
              <a:t> the </a:t>
            </a:r>
            <a:r>
              <a:rPr lang="fr-FR" dirty="0" err="1"/>
              <a:t>ten</a:t>
            </a:r>
            <a:r>
              <a:rPr lang="fr-FR" dirty="0"/>
              <a:t> sons of </a:t>
            </a:r>
            <a:r>
              <a:rPr lang="fr-FR" dirty="0" err="1"/>
              <a:t>Haman</a:t>
            </a:r>
            <a:r>
              <a:rPr lang="fr-FR" dirty="0"/>
              <a:t> and </a:t>
            </a:r>
            <a:r>
              <a:rPr lang="fr-FR" dirty="0" err="1"/>
              <a:t>exterminate</a:t>
            </a:r>
            <a:r>
              <a:rPr lang="fr-FR" dirty="0"/>
              <a:t> </a:t>
            </a:r>
            <a:r>
              <a:rPr lang="fr-FR" dirty="0" err="1"/>
              <a:t>thousands</a:t>
            </a:r>
            <a:r>
              <a:rPr lang="fr-FR" dirty="0"/>
              <a:t> of </a:t>
            </a:r>
            <a:r>
              <a:rPr lang="fr-FR" dirty="0" err="1"/>
              <a:t>Gentiles</a:t>
            </a:r>
            <a:r>
              <a:rPr lang="fr-FR" dirty="0"/>
              <a:t> (goys) but </a:t>
            </a:r>
            <a:r>
              <a:rPr lang="fr-FR" dirty="0" err="1"/>
              <a:t>also</a:t>
            </a:r>
            <a:r>
              <a:rPr lang="fr-FR" dirty="0"/>
              <a:t> </a:t>
            </a:r>
            <a:r>
              <a:rPr lang="fr-FR" dirty="0" err="1"/>
              <a:t>very</a:t>
            </a:r>
            <a:r>
              <a:rPr lang="fr-FR" dirty="0"/>
              <a:t> </a:t>
            </a:r>
            <a:r>
              <a:rPr lang="fr-FR" dirty="0" err="1"/>
              <a:t>erotic</a:t>
            </a:r>
            <a:r>
              <a:rPr lang="fr-FR" dirty="0"/>
              <a:t> (King </a:t>
            </a:r>
            <a:r>
              <a:rPr lang="fr-FR" dirty="0" err="1"/>
              <a:t>Ahasuerus</a:t>
            </a:r>
            <a:r>
              <a:rPr lang="fr-FR" dirty="0"/>
              <a:t> </a:t>
            </a:r>
            <a:r>
              <a:rPr lang="fr-FR" dirty="0" err="1"/>
              <a:t>is</a:t>
            </a:r>
            <a:r>
              <a:rPr lang="fr-FR" dirty="0"/>
              <a:t> </a:t>
            </a:r>
            <a:r>
              <a:rPr lang="fr-FR" dirty="0" err="1"/>
              <a:t>obsessed</a:t>
            </a:r>
            <a:r>
              <a:rPr lang="fr-FR" dirty="0"/>
              <a:t> </a:t>
            </a:r>
            <a:r>
              <a:rPr lang="fr-FR" dirty="0" err="1"/>
              <a:t>with</a:t>
            </a:r>
            <a:r>
              <a:rPr lang="fr-FR" dirty="0"/>
              <a:t> the beauty of Esther), have </a:t>
            </a:r>
            <a:r>
              <a:rPr lang="fr-FR" dirty="0" err="1"/>
              <a:t>inspired</a:t>
            </a:r>
            <a:r>
              <a:rPr lang="fr-FR" dirty="0"/>
              <a:t> </a:t>
            </a:r>
            <a:r>
              <a:rPr lang="fr-FR" dirty="0" err="1"/>
              <a:t>artists</a:t>
            </a:r>
            <a:r>
              <a:rPr lang="fr-FR" dirty="0"/>
              <a:t> for </a:t>
            </a:r>
            <a:r>
              <a:rPr lang="fr-FR" dirty="0" err="1"/>
              <a:t>two</a:t>
            </a:r>
            <a:r>
              <a:rPr lang="fr-FR" dirty="0"/>
              <a:t> </a:t>
            </a:r>
            <a:r>
              <a:rPr lang="fr-FR" dirty="0" err="1"/>
              <a:t>millennia</a:t>
            </a:r>
            <a:r>
              <a:rPr lang="fr-FR" dirty="0"/>
              <a:t>. The </a:t>
            </a:r>
            <a:r>
              <a:rPr lang="fr-FR" dirty="0" err="1"/>
              <a:t>greatest</a:t>
            </a:r>
            <a:r>
              <a:rPr lang="fr-FR" dirty="0"/>
              <a:t> Christian </a:t>
            </a:r>
            <a:r>
              <a:rPr lang="fr-FR" dirty="0" err="1"/>
              <a:t>artists</a:t>
            </a:r>
            <a:r>
              <a:rPr lang="fr-FR" dirty="0"/>
              <a:t>, </a:t>
            </a:r>
            <a:r>
              <a:rPr lang="fr-FR" dirty="0" err="1"/>
              <a:t>notably</a:t>
            </a:r>
            <a:r>
              <a:rPr lang="fr-FR" dirty="0"/>
              <a:t> Botticelli, </a:t>
            </a:r>
            <a:r>
              <a:rPr lang="fr-FR" dirty="0" err="1"/>
              <a:t>Veronese</a:t>
            </a:r>
            <a:r>
              <a:rPr lang="fr-FR" dirty="0"/>
              <a:t>, Rembrandt, have </a:t>
            </a:r>
            <a:r>
              <a:rPr lang="fr-FR" dirty="0" err="1"/>
              <a:t>painted</a:t>
            </a:r>
            <a:r>
              <a:rPr lang="fr-FR" dirty="0"/>
              <a:t> Esther </a:t>
            </a:r>
            <a:r>
              <a:rPr lang="fr-FR" dirty="0" err="1"/>
              <a:t>episodes</a:t>
            </a:r>
            <a:r>
              <a:rPr lang="fr-FR" dirty="0"/>
              <a:t>. </a:t>
            </a:r>
            <a:r>
              <a:rPr lang="fr-FR" dirty="0" err="1"/>
              <a:t>Meguila</a:t>
            </a:r>
            <a:r>
              <a:rPr lang="fr-FR" dirty="0"/>
              <a:t> </a:t>
            </a:r>
            <a:r>
              <a:rPr lang="fr-FR" dirty="0" err="1"/>
              <a:t>Eshter</a:t>
            </a:r>
            <a:r>
              <a:rPr lang="fr-FR" dirty="0"/>
              <a:t> </a:t>
            </a:r>
            <a:r>
              <a:rPr lang="fr-FR" dirty="0" err="1"/>
              <a:t>is</a:t>
            </a:r>
            <a:r>
              <a:rPr lang="fr-FR" dirty="0"/>
              <a:t> the exception to </a:t>
            </a:r>
            <a:r>
              <a:rPr lang="fr-FR" dirty="0" err="1"/>
              <a:t>Hebrew</a:t>
            </a:r>
            <a:r>
              <a:rPr lang="fr-FR" dirty="0"/>
              <a:t> </a:t>
            </a:r>
            <a:r>
              <a:rPr lang="fr-FR" dirty="0" err="1"/>
              <a:t>aniconis</a:t>
            </a:r>
            <a:r>
              <a:rPr lang="fr-FR" dirty="0"/>
              <a:t>. </a:t>
            </a:r>
            <a:r>
              <a:rPr lang="fr-FR" dirty="0" err="1"/>
              <a:t>Since</a:t>
            </a:r>
            <a:r>
              <a:rPr lang="fr-FR" dirty="0"/>
              <a:t> the </a:t>
            </a:r>
            <a:r>
              <a:rPr lang="fr-FR" dirty="0" err="1"/>
              <a:t>IVth</a:t>
            </a:r>
            <a:r>
              <a:rPr lang="fr-FR" dirty="0"/>
              <a:t> century Doura </a:t>
            </a:r>
            <a:r>
              <a:rPr lang="fr-FR" dirty="0" err="1"/>
              <a:t>Europos</a:t>
            </a:r>
            <a:r>
              <a:rPr lang="fr-FR" dirty="0"/>
              <a:t> </a:t>
            </a:r>
            <a:r>
              <a:rPr lang="fr-FR" dirty="0" err="1"/>
              <a:t>frescoes</a:t>
            </a:r>
            <a:r>
              <a:rPr lang="fr-FR" dirty="0"/>
              <a:t> </a:t>
            </a:r>
            <a:r>
              <a:rPr lang="fr-FR" dirty="0" err="1"/>
              <a:t>through</a:t>
            </a:r>
            <a:r>
              <a:rPr lang="fr-FR" dirty="0"/>
              <a:t> the </a:t>
            </a:r>
            <a:r>
              <a:rPr lang="fr-FR" dirty="0" err="1"/>
              <a:t>illuminated</a:t>
            </a:r>
            <a:r>
              <a:rPr lang="fr-FR" dirty="0"/>
              <a:t> </a:t>
            </a:r>
            <a:r>
              <a:rPr lang="fr-FR" dirty="0" err="1"/>
              <a:t>Hebrew</a:t>
            </a:r>
            <a:r>
              <a:rPr lang="fr-FR" dirty="0"/>
              <a:t> bibles of the Middle Ages </a:t>
            </a:r>
            <a:r>
              <a:rPr lang="fr-FR" dirty="0" err="1"/>
              <a:t>then</a:t>
            </a:r>
            <a:r>
              <a:rPr lang="fr-FR" dirty="0"/>
              <a:t> the </a:t>
            </a:r>
            <a:r>
              <a:rPr lang="fr-FR" dirty="0" err="1"/>
              <a:t>privately</a:t>
            </a:r>
            <a:r>
              <a:rPr lang="fr-FR" dirty="0"/>
              <a:t> </a:t>
            </a:r>
            <a:r>
              <a:rPr lang="fr-FR" dirty="0" err="1"/>
              <a:t>decorated</a:t>
            </a:r>
            <a:r>
              <a:rPr lang="fr-FR" dirty="0"/>
              <a:t> </a:t>
            </a:r>
            <a:r>
              <a:rPr lang="fr-FR" dirty="0" err="1"/>
              <a:t>prayer</a:t>
            </a:r>
            <a:r>
              <a:rPr lang="fr-FR" dirty="0"/>
              <a:t> </a:t>
            </a:r>
            <a:r>
              <a:rPr lang="fr-FR" dirty="0" err="1"/>
              <a:t>scrolls</a:t>
            </a:r>
            <a:r>
              <a:rPr lang="fr-FR" dirty="0"/>
              <a:t> for </a:t>
            </a:r>
            <a:r>
              <a:rPr lang="fr-FR" dirty="0" err="1"/>
              <a:t>private</a:t>
            </a:r>
            <a:r>
              <a:rPr lang="fr-FR" dirty="0"/>
              <a:t> use, and  Purim art and </a:t>
            </a:r>
            <a:r>
              <a:rPr lang="fr-FR" dirty="0" err="1"/>
              <a:t>handicraft</a:t>
            </a:r>
            <a:r>
              <a:rPr lang="fr-FR" dirty="0"/>
              <a:t> </a:t>
            </a:r>
            <a:r>
              <a:rPr lang="fr-FR" dirty="0" err="1"/>
              <a:t>flourished</a:t>
            </a:r>
            <a:r>
              <a:rPr lang="fr-FR" dirty="0"/>
              <a:t>, an exception to </a:t>
            </a:r>
            <a:r>
              <a:rPr lang="fr-FR" dirty="0" err="1"/>
              <a:t>Hebraic</a:t>
            </a:r>
            <a:r>
              <a:rPr lang="fr-FR" dirty="0"/>
              <a:t> </a:t>
            </a:r>
            <a:r>
              <a:rPr lang="fr-FR" dirty="0" err="1"/>
              <a:t>aniconism</a:t>
            </a:r>
            <a:r>
              <a:rPr lang="fr-FR" dirty="0"/>
              <a:t>.</a:t>
            </a:r>
          </a:p>
          <a:p>
            <a:endParaRPr lang="fr-FR" dirty="0"/>
          </a:p>
        </p:txBody>
      </p:sp>
    </p:spTree>
    <p:extLst>
      <p:ext uri="{BB962C8B-B14F-4D97-AF65-F5344CB8AC3E}">
        <p14:creationId xmlns:p14="http://schemas.microsoft.com/office/powerpoint/2010/main" val="30829328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E837AC83-74DD-4848-9D56-A493A5D1959C}"/>
              </a:ext>
            </a:extLst>
          </p:cNvPr>
          <p:cNvSpPr>
            <a:spLocks noGrp="1"/>
          </p:cNvSpPr>
          <p:nvPr>
            <p:ph type="title"/>
          </p:nvPr>
        </p:nvSpPr>
        <p:spPr/>
        <p:txBody>
          <a:bodyPr/>
          <a:lstStyle/>
          <a:p>
            <a:r>
              <a:rPr lang="fr-FR" dirty="0"/>
              <a:t>Exégèse</a:t>
            </a:r>
            <a:br>
              <a:rPr lang="fr-FR" dirty="0"/>
            </a:br>
            <a:r>
              <a:rPr lang="fr-FR" dirty="0" err="1"/>
              <a:t>Exegesis</a:t>
            </a:r>
            <a:endParaRPr lang="fr-FR" dirty="0"/>
          </a:p>
        </p:txBody>
      </p:sp>
    </p:spTree>
    <p:extLst>
      <p:ext uri="{BB962C8B-B14F-4D97-AF65-F5344CB8AC3E}">
        <p14:creationId xmlns:p14="http://schemas.microsoft.com/office/powerpoint/2010/main" val="10104782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96882" y="280374"/>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re 3">
            <a:extLst>
              <a:ext uri="{FF2B5EF4-FFF2-40B4-BE49-F238E27FC236}">
                <a16:creationId xmlns:a16="http://schemas.microsoft.com/office/drawing/2014/main" id="{3C0A657F-EE87-4EA6-93E9-7990C6FEEF0B}"/>
              </a:ext>
            </a:extLst>
          </p:cNvPr>
          <p:cNvSpPr>
            <a:spLocks noGrp="1"/>
          </p:cNvSpPr>
          <p:nvPr>
            <p:ph type="title"/>
          </p:nvPr>
        </p:nvSpPr>
        <p:spPr>
          <a:xfrm>
            <a:off x="546351" y="433545"/>
            <a:ext cx="11139854" cy="930447"/>
          </a:xfrm>
        </p:spPr>
        <p:txBody>
          <a:bodyPr vert="horz" lIns="91440" tIns="45720" rIns="91440" bIns="45720" rtlCol="0" anchor="b">
            <a:normAutofit fontScale="90000"/>
          </a:bodyPr>
          <a:lstStyle/>
          <a:p>
            <a:pPr algn="ctr"/>
            <a:r>
              <a:rPr lang="en-US" sz="1400" dirty="0">
                <a:solidFill>
                  <a:srgbClr val="FFFFFF"/>
                </a:solidFill>
              </a:rPr>
              <a:t>La date de redaction du livre </a:t>
            </a:r>
            <a:r>
              <a:rPr lang="en-US" sz="1400" dirty="0" err="1">
                <a:solidFill>
                  <a:srgbClr val="FFFFFF"/>
                </a:solidFill>
              </a:rPr>
              <a:t>est</a:t>
            </a:r>
            <a:r>
              <a:rPr lang="en-US" sz="1400" dirty="0">
                <a:solidFill>
                  <a:srgbClr val="FFFFFF"/>
                </a:solidFill>
              </a:rPr>
              <a:t> </a:t>
            </a:r>
            <a:r>
              <a:rPr lang="en-US" sz="1400" dirty="0" err="1">
                <a:solidFill>
                  <a:srgbClr val="FFFFFF"/>
                </a:solidFill>
              </a:rPr>
              <a:t>incertaine</a:t>
            </a:r>
            <a:r>
              <a:rPr lang="en-US" sz="1400" dirty="0">
                <a:solidFill>
                  <a:srgbClr val="FFFFFF"/>
                </a:solidFill>
              </a:rPr>
              <a:t> (IV-</a:t>
            </a:r>
            <a:r>
              <a:rPr lang="en-US" sz="1400" dirty="0" err="1">
                <a:solidFill>
                  <a:srgbClr val="FFFFFF"/>
                </a:solidFill>
              </a:rPr>
              <a:t>Ier</a:t>
            </a:r>
            <a:r>
              <a:rPr lang="en-US" sz="1400" dirty="0">
                <a:solidFill>
                  <a:srgbClr val="FFFFFF"/>
                </a:solidFill>
              </a:rPr>
              <a:t> s. </a:t>
            </a:r>
            <a:r>
              <a:rPr lang="en-US" sz="1400" dirty="0" err="1">
                <a:solidFill>
                  <a:srgbClr val="FFFFFF"/>
                </a:solidFill>
              </a:rPr>
              <a:t>avant</a:t>
            </a:r>
            <a:r>
              <a:rPr lang="en-US" sz="1400" dirty="0">
                <a:solidFill>
                  <a:srgbClr val="FFFFFF"/>
                </a:solidFill>
              </a:rPr>
              <a:t> J.-C.) </a:t>
            </a:r>
            <a:r>
              <a:rPr lang="en-US" sz="1400" dirty="0" err="1">
                <a:solidFill>
                  <a:srgbClr val="FFFFFF"/>
                </a:solidFill>
              </a:rPr>
              <a:t>L’auteur</a:t>
            </a:r>
            <a:r>
              <a:rPr lang="en-US" sz="1400" dirty="0">
                <a:solidFill>
                  <a:srgbClr val="FFFFFF"/>
                </a:solidFill>
              </a:rPr>
              <a:t> </a:t>
            </a:r>
            <a:r>
              <a:rPr lang="en-US" sz="1400" dirty="0" err="1">
                <a:solidFill>
                  <a:srgbClr val="FFFFFF"/>
                </a:solidFill>
              </a:rPr>
              <a:t>en</a:t>
            </a:r>
            <a:r>
              <a:rPr lang="en-US" sz="1400" dirty="0">
                <a:solidFill>
                  <a:srgbClr val="FFFFFF"/>
                </a:solidFill>
              </a:rPr>
              <a:t> </a:t>
            </a:r>
            <a:r>
              <a:rPr lang="en-US" sz="1400" dirty="0" err="1">
                <a:solidFill>
                  <a:srgbClr val="FFFFFF"/>
                </a:solidFill>
              </a:rPr>
              <a:t>était</a:t>
            </a:r>
            <a:r>
              <a:rPr lang="en-US" sz="1400" dirty="0">
                <a:solidFill>
                  <a:srgbClr val="FFFFFF"/>
                </a:solidFill>
              </a:rPr>
              <a:t> </a:t>
            </a:r>
            <a:r>
              <a:rPr lang="en-US" sz="1400" dirty="0" err="1">
                <a:solidFill>
                  <a:srgbClr val="FFFFFF"/>
                </a:solidFill>
              </a:rPr>
              <a:t>propablement</a:t>
            </a:r>
            <a:r>
              <a:rPr lang="en-US" sz="1400" dirty="0">
                <a:solidFill>
                  <a:srgbClr val="FFFFFF"/>
                </a:solidFill>
              </a:rPr>
              <a:t> un </a:t>
            </a:r>
            <a:r>
              <a:rPr lang="en-US" sz="1400" dirty="0" err="1">
                <a:solidFill>
                  <a:srgbClr val="FFFFFF"/>
                </a:solidFill>
              </a:rPr>
              <a:t>Juif</a:t>
            </a:r>
            <a:r>
              <a:rPr lang="en-US" sz="1400" dirty="0">
                <a:solidFill>
                  <a:srgbClr val="FFFFFF"/>
                </a:solidFill>
              </a:rPr>
              <a:t> vivant dans la diaspora </a:t>
            </a:r>
            <a:r>
              <a:rPr lang="en-US" sz="1400" dirty="0" err="1">
                <a:solidFill>
                  <a:srgbClr val="FFFFFF"/>
                </a:solidFill>
              </a:rPr>
              <a:t>en</a:t>
            </a:r>
            <a:r>
              <a:rPr lang="en-US" sz="1400" dirty="0">
                <a:solidFill>
                  <a:srgbClr val="FFFFFF"/>
                </a:solidFill>
              </a:rPr>
              <a:t> </a:t>
            </a:r>
            <a:r>
              <a:rPr lang="en-US" sz="1400" dirty="0" err="1">
                <a:solidFill>
                  <a:srgbClr val="FFFFFF"/>
                </a:solidFill>
              </a:rPr>
              <a:t>Perse</a:t>
            </a:r>
            <a:r>
              <a:rPr lang="en-US" sz="1400" dirty="0">
                <a:solidFill>
                  <a:srgbClr val="FFFFFF"/>
                </a:solidFill>
              </a:rPr>
              <a:t>. </a:t>
            </a:r>
            <a:r>
              <a:rPr lang="en-US" sz="1400" dirty="0" err="1">
                <a:solidFill>
                  <a:srgbClr val="FFFFFF"/>
                </a:solidFill>
              </a:rPr>
              <a:t>Jusqu’à</a:t>
            </a:r>
            <a:r>
              <a:rPr lang="en-US" sz="1400" dirty="0">
                <a:solidFill>
                  <a:srgbClr val="FFFFFF"/>
                </a:solidFill>
              </a:rPr>
              <a:t> la </a:t>
            </a:r>
            <a:r>
              <a:rPr lang="en-US" sz="1400" dirty="0" err="1">
                <a:solidFill>
                  <a:srgbClr val="FFFFFF"/>
                </a:solidFill>
              </a:rPr>
              <a:t>découverte</a:t>
            </a:r>
            <a:r>
              <a:rPr lang="en-US" sz="1400" dirty="0">
                <a:solidFill>
                  <a:srgbClr val="FFFFFF"/>
                </a:solidFill>
              </a:rPr>
              <a:t> </a:t>
            </a:r>
            <a:r>
              <a:rPr lang="en-US" sz="1400" dirty="0" err="1">
                <a:solidFill>
                  <a:srgbClr val="FFFFFF"/>
                </a:solidFill>
              </a:rPr>
              <a:t>récente</a:t>
            </a:r>
            <a:r>
              <a:rPr lang="en-US" sz="1400" dirty="0">
                <a:solidFill>
                  <a:srgbClr val="FFFFFF"/>
                </a:solidFill>
              </a:rPr>
              <a:t> d’un fragment du livre </a:t>
            </a:r>
            <a:r>
              <a:rPr lang="en-US" sz="1400" dirty="0" err="1">
                <a:solidFill>
                  <a:srgbClr val="FFFFFF"/>
                </a:solidFill>
              </a:rPr>
              <a:t>d’Esther</a:t>
            </a:r>
            <a:r>
              <a:rPr lang="en-US" sz="1400" dirty="0">
                <a:solidFill>
                  <a:srgbClr val="FFFFFF"/>
                </a:solidFill>
              </a:rPr>
              <a:t> dans les </a:t>
            </a:r>
            <a:r>
              <a:rPr lang="en-US" sz="1400" dirty="0" err="1">
                <a:solidFill>
                  <a:srgbClr val="FFFFFF"/>
                </a:solidFill>
              </a:rPr>
              <a:t>manuscrits</a:t>
            </a:r>
            <a:r>
              <a:rPr lang="en-US" sz="1400" dirty="0">
                <a:solidFill>
                  <a:srgbClr val="FFFFFF"/>
                </a:solidFill>
              </a:rPr>
              <a:t> de Qumran (2e s. </a:t>
            </a:r>
            <a:r>
              <a:rPr lang="en-US" sz="1400" dirty="0" err="1">
                <a:solidFill>
                  <a:srgbClr val="FFFFFF"/>
                </a:solidFill>
              </a:rPr>
              <a:t>avant</a:t>
            </a:r>
            <a:r>
              <a:rPr lang="en-US" sz="1400" dirty="0">
                <a:solidFill>
                  <a:srgbClr val="FFFFFF"/>
                </a:solidFill>
              </a:rPr>
              <a:t> J.-C.) , les codex les plus </a:t>
            </a:r>
            <a:r>
              <a:rPr lang="en-US" sz="1400" dirty="0" err="1">
                <a:solidFill>
                  <a:srgbClr val="FFFFFF"/>
                </a:solidFill>
              </a:rPr>
              <a:t>anciens</a:t>
            </a:r>
            <a:r>
              <a:rPr lang="en-US" sz="1400" dirty="0">
                <a:solidFill>
                  <a:srgbClr val="FFFFFF"/>
                </a:solidFill>
              </a:rPr>
              <a:t> </a:t>
            </a:r>
            <a:r>
              <a:rPr lang="en-US" sz="1400" dirty="0" err="1">
                <a:solidFill>
                  <a:srgbClr val="FFFFFF"/>
                </a:solidFill>
              </a:rPr>
              <a:t>dataient</a:t>
            </a:r>
            <a:r>
              <a:rPr lang="en-US" sz="1400" dirty="0">
                <a:solidFill>
                  <a:srgbClr val="FFFFFF"/>
                </a:solidFill>
              </a:rPr>
              <a:t> du </a:t>
            </a:r>
            <a:r>
              <a:rPr lang="en-US" sz="1400" dirty="0" err="1">
                <a:solidFill>
                  <a:srgbClr val="FFFFFF"/>
                </a:solidFill>
              </a:rPr>
              <a:t>Moyen</a:t>
            </a:r>
            <a:r>
              <a:rPr lang="en-US" sz="1400" dirty="0">
                <a:solidFill>
                  <a:srgbClr val="FFFFFF"/>
                </a:solidFill>
              </a:rPr>
              <a:t>-Age.</a:t>
            </a:r>
            <a:br>
              <a:rPr lang="en-US" sz="1400" dirty="0">
                <a:solidFill>
                  <a:srgbClr val="FFFFFF"/>
                </a:solidFill>
              </a:rPr>
            </a:br>
            <a:br>
              <a:rPr lang="en-US" sz="1400" dirty="0">
                <a:solidFill>
                  <a:srgbClr val="FFFFFF"/>
                </a:solidFill>
              </a:rPr>
            </a:br>
            <a:r>
              <a:rPr lang="en-US" sz="1400" dirty="0">
                <a:solidFill>
                  <a:srgbClr val="FFFFFF"/>
                </a:solidFill>
              </a:rPr>
              <a:t>Writing date is uncertain (IV-II before c.). The author is very likely a Jew living in Persia. Till the recent discovery of a  fragment of the book of Esther in Qumran papers (-200), oldest codex were Middle-Age.</a:t>
            </a:r>
          </a:p>
        </p:txBody>
      </p:sp>
      <p:cxnSp>
        <p:nvCxnSpPr>
          <p:cNvPr id="21" name="Straight Connector 20">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30078" y="1522292"/>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14" name="Image 13" descr="Une image contenant texte&#10;&#10;Description générée automatiquement">
            <a:extLst>
              <a:ext uri="{FF2B5EF4-FFF2-40B4-BE49-F238E27FC236}">
                <a16:creationId xmlns:a16="http://schemas.microsoft.com/office/drawing/2014/main" id="{C6F59BC8-4D05-4827-B010-BA5884E7459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36589" y="2426817"/>
            <a:ext cx="3058192" cy="3997637"/>
          </a:xfrm>
          <a:prstGeom prst="rect">
            <a:avLst/>
          </a:prstGeom>
        </p:spPr>
      </p:pic>
      <p:cxnSp>
        <p:nvCxnSpPr>
          <p:cNvPr id="23" name="Straight Connector 22">
            <a:extLst>
              <a:ext uri="{FF2B5EF4-FFF2-40B4-BE49-F238E27FC236}">
                <a16:creationId xmlns:a16="http://schemas.microsoft.com/office/drawing/2014/main" id="{DB146403-F3D6-484B-B2ED-97F9565D03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116278" y="2596836"/>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12" name="Image 11" descr="Une image contenant texte, journal&#10;&#10;Description générée automatiquement">
            <a:extLst>
              <a:ext uri="{FF2B5EF4-FFF2-40B4-BE49-F238E27FC236}">
                <a16:creationId xmlns:a16="http://schemas.microsoft.com/office/drawing/2014/main" id="{7695AF12-137D-4409-A063-49EDF9AB2E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8403" y="2426817"/>
            <a:ext cx="3288056" cy="3997637"/>
          </a:xfrm>
          <a:prstGeom prst="rect">
            <a:avLst/>
          </a:prstGeom>
        </p:spPr>
      </p:pic>
      <p:sp>
        <p:nvSpPr>
          <p:cNvPr id="15" name="ZoneTexte 14">
            <a:extLst>
              <a:ext uri="{FF2B5EF4-FFF2-40B4-BE49-F238E27FC236}">
                <a16:creationId xmlns:a16="http://schemas.microsoft.com/office/drawing/2014/main" id="{2B011B53-A687-4CB6-9A31-C04F835DABED}"/>
              </a:ext>
            </a:extLst>
          </p:cNvPr>
          <p:cNvSpPr txBox="1"/>
          <p:nvPr/>
        </p:nvSpPr>
        <p:spPr>
          <a:xfrm>
            <a:off x="3474720" y="6045200"/>
            <a:ext cx="2174234" cy="369332"/>
          </a:xfrm>
          <a:prstGeom prst="rect">
            <a:avLst/>
          </a:prstGeom>
          <a:solidFill>
            <a:schemeClr val="tx1"/>
          </a:solidFill>
        </p:spPr>
        <p:txBody>
          <a:bodyPr wrap="square" rtlCol="0">
            <a:spAutoFit/>
          </a:bodyPr>
          <a:lstStyle/>
          <a:p>
            <a:r>
              <a:rPr lang="fr-FR" dirty="0">
                <a:solidFill>
                  <a:schemeClr val="bg1"/>
                </a:solidFill>
              </a:rPr>
              <a:t>Code d’Alep 910</a:t>
            </a:r>
          </a:p>
        </p:txBody>
      </p:sp>
      <p:sp>
        <p:nvSpPr>
          <p:cNvPr id="20" name="ZoneTexte 19">
            <a:extLst>
              <a:ext uri="{FF2B5EF4-FFF2-40B4-BE49-F238E27FC236}">
                <a16:creationId xmlns:a16="http://schemas.microsoft.com/office/drawing/2014/main" id="{63596458-FD9C-451E-BFE8-4AC9EF81C814}"/>
              </a:ext>
            </a:extLst>
          </p:cNvPr>
          <p:cNvSpPr txBox="1"/>
          <p:nvPr/>
        </p:nvSpPr>
        <p:spPr>
          <a:xfrm>
            <a:off x="4922440" y="4589145"/>
            <a:ext cx="2343149" cy="369332"/>
          </a:xfrm>
          <a:prstGeom prst="rect">
            <a:avLst/>
          </a:prstGeom>
          <a:solidFill>
            <a:schemeClr val="tx1"/>
          </a:solidFill>
        </p:spPr>
        <p:txBody>
          <a:bodyPr wrap="square" rtlCol="0">
            <a:spAutoFit/>
          </a:bodyPr>
          <a:lstStyle/>
          <a:p>
            <a:r>
              <a:rPr lang="fr-FR" dirty="0">
                <a:solidFill>
                  <a:schemeClr val="bg1"/>
                </a:solidFill>
              </a:rPr>
              <a:t>Qumran 1QM c. -150 </a:t>
            </a:r>
          </a:p>
        </p:txBody>
      </p:sp>
      <p:pic>
        <p:nvPicPr>
          <p:cNvPr id="17" name="Image 16">
            <a:extLst>
              <a:ext uri="{FF2B5EF4-FFF2-40B4-BE49-F238E27FC236}">
                <a16:creationId xmlns:a16="http://schemas.microsoft.com/office/drawing/2014/main" id="{6BEC8D54-148C-4C66-A8C4-8A0A894E3B6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24425" y="2441575"/>
            <a:ext cx="2343150" cy="1974850"/>
          </a:xfrm>
          <a:prstGeom prst="rect">
            <a:avLst/>
          </a:prstGeom>
        </p:spPr>
      </p:pic>
      <p:sp>
        <p:nvSpPr>
          <p:cNvPr id="22" name="ZoneTexte 21">
            <a:extLst>
              <a:ext uri="{FF2B5EF4-FFF2-40B4-BE49-F238E27FC236}">
                <a16:creationId xmlns:a16="http://schemas.microsoft.com/office/drawing/2014/main" id="{0924C1FA-BB94-4C95-8F66-7B0EAE79BB0F}"/>
              </a:ext>
            </a:extLst>
          </p:cNvPr>
          <p:cNvSpPr txBox="1"/>
          <p:nvPr/>
        </p:nvSpPr>
        <p:spPr>
          <a:xfrm>
            <a:off x="9813841" y="6424692"/>
            <a:ext cx="2174234" cy="369332"/>
          </a:xfrm>
          <a:prstGeom prst="rect">
            <a:avLst/>
          </a:prstGeom>
          <a:solidFill>
            <a:schemeClr val="tx1"/>
          </a:solidFill>
        </p:spPr>
        <p:txBody>
          <a:bodyPr wrap="square" rtlCol="0">
            <a:spAutoFit/>
          </a:bodyPr>
          <a:lstStyle/>
          <a:p>
            <a:r>
              <a:rPr lang="fr-FR" dirty="0">
                <a:solidFill>
                  <a:schemeClr val="bg1"/>
                </a:solidFill>
              </a:rPr>
              <a:t>Bible  1270</a:t>
            </a:r>
          </a:p>
        </p:txBody>
      </p:sp>
    </p:spTree>
    <p:extLst>
      <p:ext uri="{BB962C8B-B14F-4D97-AF65-F5344CB8AC3E}">
        <p14:creationId xmlns:p14="http://schemas.microsoft.com/office/powerpoint/2010/main" val="25381094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C16F97CF-FDA5-4F5D-853D-19EAE38CB44B}"/>
              </a:ext>
            </a:extLst>
          </p:cNvPr>
          <p:cNvSpPr>
            <a:spLocks noGrp="1"/>
          </p:cNvSpPr>
          <p:nvPr>
            <p:ph type="title"/>
          </p:nvPr>
        </p:nvSpPr>
        <p:spPr/>
        <p:txBody>
          <a:bodyPr/>
          <a:lstStyle/>
          <a:p>
            <a:r>
              <a:rPr lang="fr-FR" dirty="0"/>
              <a:t>Exégèse hébraïque</a:t>
            </a:r>
          </a:p>
        </p:txBody>
      </p:sp>
      <p:sp>
        <p:nvSpPr>
          <p:cNvPr id="6" name="Espace réservé du contenu 5">
            <a:extLst>
              <a:ext uri="{FF2B5EF4-FFF2-40B4-BE49-F238E27FC236}">
                <a16:creationId xmlns:a16="http://schemas.microsoft.com/office/drawing/2014/main" id="{382C8358-A339-4913-B6A9-7162A9EEB64B}"/>
              </a:ext>
            </a:extLst>
          </p:cNvPr>
          <p:cNvSpPr>
            <a:spLocks noGrp="1"/>
          </p:cNvSpPr>
          <p:nvPr>
            <p:ph idx="1"/>
          </p:nvPr>
        </p:nvSpPr>
        <p:spPr/>
        <p:txBody>
          <a:bodyPr/>
          <a:lstStyle/>
          <a:p>
            <a:r>
              <a:rPr lang="fr-FR" dirty="0"/>
              <a:t>Talmud Babylone &amp; Jérusalem</a:t>
            </a:r>
          </a:p>
          <a:p>
            <a:r>
              <a:rPr lang="fr-FR" dirty="0" err="1"/>
              <a:t>Targounim</a:t>
            </a:r>
            <a:endParaRPr lang="fr-FR" dirty="0"/>
          </a:p>
          <a:p>
            <a:r>
              <a:rPr lang="fr-FR" dirty="0"/>
              <a:t>Midrash</a:t>
            </a:r>
          </a:p>
          <a:p>
            <a:r>
              <a:rPr lang="fr-FR" dirty="0" err="1"/>
              <a:t>Jossipon</a:t>
            </a:r>
            <a:endParaRPr lang="fr-FR" dirty="0"/>
          </a:p>
          <a:p>
            <a:r>
              <a:rPr lang="fr-FR" dirty="0"/>
              <a:t>Commentaires </a:t>
            </a:r>
          </a:p>
          <a:p>
            <a:r>
              <a:rPr lang="fr-FR" dirty="0"/>
              <a:t>Légendes</a:t>
            </a:r>
          </a:p>
        </p:txBody>
      </p:sp>
      <p:pic>
        <p:nvPicPr>
          <p:cNvPr id="8" name="Image 7">
            <a:extLst>
              <a:ext uri="{FF2B5EF4-FFF2-40B4-BE49-F238E27FC236}">
                <a16:creationId xmlns:a16="http://schemas.microsoft.com/office/drawing/2014/main" id="{E5BD3832-C5DA-47AF-B1B5-06E99A82BB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21319" y="554988"/>
            <a:ext cx="3781962" cy="5226051"/>
          </a:xfrm>
          <a:prstGeom prst="rect">
            <a:avLst/>
          </a:prstGeom>
        </p:spPr>
      </p:pic>
      <p:sp>
        <p:nvSpPr>
          <p:cNvPr id="9" name="ZoneTexte 8">
            <a:extLst>
              <a:ext uri="{FF2B5EF4-FFF2-40B4-BE49-F238E27FC236}">
                <a16:creationId xmlns:a16="http://schemas.microsoft.com/office/drawing/2014/main" id="{6A98F937-1F8D-4891-A83A-0E259A600CE3}"/>
              </a:ext>
            </a:extLst>
          </p:cNvPr>
          <p:cNvSpPr txBox="1"/>
          <p:nvPr/>
        </p:nvSpPr>
        <p:spPr>
          <a:xfrm>
            <a:off x="7221318" y="5807631"/>
            <a:ext cx="3781961" cy="369332"/>
          </a:xfrm>
          <a:prstGeom prst="rect">
            <a:avLst/>
          </a:prstGeom>
          <a:solidFill>
            <a:schemeClr val="tx1"/>
          </a:solidFill>
        </p:spPr>
        <p:txBody>
          <a:bodyPr wrap="square" rtlCol="0">
            <a:spAutoFit/>
          </a:bodyPr>
          <a:lstStyle/>
          <a:p>
            <a:r>
              <a:rPr lang="fr-FR" dirty="0">
                <a:solidFill>
                  <a:schemeClr val="bg1"/>
                </a:solidFill>
              </a:rPr>
              <a:t>Midrash Esther </a:t>
            </a:r>
            <a:r>
              <a:rPr lang="fr-FR" dirty="0" err="1">
                <a:solidFill>
                  <a:schemeClr val="bg1"/>
                </a:solidFill>
              </a:rPr>
              <a:t>Rabba</a:t>
            </a:r>
            <a:r>
              <a:rPr lang="fr-FR" dirty="0">
                <a:solidFill>
                  <a:schemeClr val="bg1"/>
                </a:solidFill>
              </a:rPr>
              <a:t>  1566 BNF</a:t>
            </a:r>
          </a:p>
        </p:txBody>
      </p:sp>
    </p:spTree>
    <p:extLst>
      <p:ext uri="{BB962C8B-B14F-4D97-AF65-F5344CB8AC3E}">
        <p14:creationId xmlns:p14="http://schemas.microsoft.com/office/powerpoint/2010/main" val="8798212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C16F97CF-FDA5-4F5D-853D-19EAE38CB44B}"/>
              </a:ext>
            </a:extLst>
          </p:cNvPr>
          <p:cNvSpPr>
            <a:spLocks noGrp="1"/>
          </p:cNvSpPr>
          <p:nvPr>
            <p:ph type="title"/>
          </p:nvPr>
        </p:nvSpPr>
        <p:spPr>
          <a:xfrm>
            <a:off x="838200" y="365125"/>
            <a:ext cx="4394200" cy="6594475"/>
          </a:xfrm>
        </p:spPr>
        <p:txBody>
          <a:bodyPr>
            <a:normAutofit/>
          </a:bodyPr>
          <a:lstStyle/>
          <a:p>
            <a:r>
              <a:rPr lang="fr-FR" dirty="0"/>
              <a:t>Exégèse chrétienne</a:t>
            </a:r>
            <a:br>
              <a:rPr lang="fr-FR" dirty="0"/>
            </a:br>
            <a:br>
              <a:rPr lang="fr-FR" dirty="0"/>
            </a:br>
            <a:r>
              <a:rPr lang="fr-FR" sz="4000" dirty="0"/>
              <a:t>Athanase d’Alexandrie</a:t>
            </a:r>
            <a:br>
              <a:rPr lang="fr-FR" sz="4000" dirty="0"/>
            </a:br>
            <a:br>
              <a:rPr lang="fr-FR" sz="4000" dirty="0"/>
            </a:br>
            <a:r>
              <a:rPr lang="fr-FR" sz="4000" dirty="0"/>
              <a:t>Saint Jérôme</a:t>
            </a:r>
            <a:br>
              <a:rPr lang="fr-FR" sz="4000" dirty="0"/>
            </a:br>
            <a:r>
              <a:rPr lang="fr-FR" sz="4000" dirty="0"/>
              <a:t>Augustin</a:t>
            </a:r>
            <a:br>
              <a:rPr lang="fr-FR" sz="4000" dirty="0"/>
            </a:br>
            <a:br>
              <a:rPr lang="fr-FR" sz="4000" dirty="0"/>
            </a:br>
            <a:r>
              <a:rPr lang="fr-FR" sz="4000" dirty="0"/>
              <a:t>Luther</a:t>
            </a:r>
            <a:endParaRPr lang="fr-FR" dirty="0"/>
          </a:p>
        </p:txBody>
      </p:sp>
      <p:sp>
        <p:nvSpPr>
          <p:cNvPr id="9" name="ZoneTexte 8">
            <a:extLst>
              <a:ext uri="{FF2B5EF4-FFF2-40B4-BE49-F238E27FC236}">
                <a16:creationId xmlns:a16="http://schemas.microsoft.com/office/drawing/2014/main" id="{6A98F937-1F8D-4891-A83A-0E259A600CE3}"/>
              </a:ext>
            </a:extLst>
          </p:cNvPr>
          <p:cNvSpPr txBox="1"/>
          <p:nvPr/>
        </p:nvSpPr>
        <p:spPr>
          <a:xfrm>
            <a:off x="8517709" y="5018603"/>
            <a:ext cx="3302650" cy="307777"/>
          </a:xfrm>
          <a:prstGeom prst="rect">
            <a:avLst/>
          </a:prstGeom>
          <a:solidFill>
            <a:schemeClr val="tx1"/>
          </a:solidFill>
        </p:spPr>
        <p:txBody>
          <a:bodyPr wrap="square" rtlCol="0">
            <a:spAutoFit/>
          </a:bodyPr>
          <a:lstStyle/>
          <a:p>
            <a:r>
              <a:rPr lang="fr-FR" sz="1400" dirty="0">
                <a:solidFill>
                  <a:schemeClr val="bg1"/>
                </a:solidFill>
              </a:rPr>
              <a:t>Flavius Josèphe – Renaissance - Mazarine</a:t>
            </a:r>
          </a:p>
        </p:txBody>
      </p:sp>
      <p:pic>
        <p:nvPicPr>
          <p:cNvPr id="3" name="Image 2" descr="Une image contenant tapis, meubles&#10;&#10;Description générée automatiquement">
            <a:extLst>
              <a:ext uri="{FF2B5EF4-FFF2-40B4-BE49-F238E27FC236}">
                <a16:creationId xmlns:a16="http://schemas.microsoft.com/office/drawing/2014/main" id="{5DFBC4CA-5165-4792-ACFE-F870F552DE5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17709" y="213360"/>
            <a:ext cx="3302650" cy="4754880"/>
          </a:xfrm>
          <a:prstGeom prst="rect">
            <a:avLst/>
          </a:prstGeom>
        </p:spPr>
      </p:pic>
      <p:pic>
        <p:nvPicPr>
          <p:cNvPr id="16386" name="Picture 2" descr="RÃ©sultat de recherche d'images pour &quot;luther PROPOS DE TABLE&quot;">
            <a:extLst>
              <a:ext uri="{FF2B5EF4-FFF2-40B4-BE49-F238E27FC236}">
                <a16:creationId xmlns:a16="http://schemas.microsoft.com/office/drawing/2014/main" id="{CAEABC56-E78D-4DA7-859F-D42B85CC2B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78375" y="1506817"/>
            <a:ext cx="3034665" cy="48862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9798931"/>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1068</Words>
  <Application>Microsoft Office PowerPoint</Application>
  <PresentationFormat>Grand écran</PresentationFormat>
  <Paragraphs>118</Paragraphs>
  <Slides>43</Slides>
  <Notes>5</Notes>
  <HiddenSlides>0</HiddenSlides>
  <MMClips>0</MMClips>
  <ScaleCrop>false</ScaleCrop>
  <HeadingPairs>
    <vt:vector size="6" baseType="variant">
      <vt:variant>
        <vt:lpstr>Polices utilisées</vt:lpstr>
      </vt:variant>
      <vt:variant>
        <vt:i4>3</vt:i4>
      </vt:variant>
      <vt:variant>
        <vt:lpstr>Thème</vt:lpstr>
      </vt:variant>
      <vt:variant>
        <vt:i4>1</vt:i4>
      </vt:variant>
      <vt:variant>
        <vt:lpstr>Titres des diapositives</vt:lpstr>
      </vt:variant>
      <vt:variant>
        <vt:i4>43</vt:i4>
      </vt:variant>
    </vt:vector>
  </HeadingPairs>
  <TitlesOfParts>
    <vt:vector size="47" baseType="lpstr">
      <vt:lpstr>Arial</vt:lpstr>
      <vt:lpstr>Calibri</vt:lpstr>
      <vt:lpstr>Calibri Light</vt:lpstr>
      <vt:lpstr>Thème Office</vt:lpstr>
      <vt:lpstr>Le livre d’Esther Une exégèse en images  The book of Esther,   iconographical  exegesis </vt:lpstr>
      <vt:lpstr>Les références et commentaires exégétiques à lire dans :  Images references and exegetical comments in : </vt:lpstr>
      <vt:lpstr>Introduction Summary</vt:lpstr>
      <vt:lpstr>Introduction</vt:lpstr>
      <vt:lpstr>Summary</vt:lpstr>
      <vt:lpstr>Exégèse Exegesis</vt:lpstr>
      <vt:lpstr>La date de redaction du livre est incertaine (IV-Ier s. avant J.-C.) L’auteur en était propablement un Juif vivant dans la diaspora en Perse. Jusqu’à la découverte récente d’un fragment du livre d’Esther dans les manuscrits de Qumran (2e s. avant J.-C.) , les codex les plus anciens dataient du Moyen-Age.  Writing date is uncertain (IV-II before c.). The author is very likely a Jew living in Persia. Till the recent discovery of a  fragment of the book of Esther in Qumran papers (-200), oldest codex were Middle-Age.</vt:lpstr>
      <vt:lpstr>Exégèse hébraïque</vt:lpstr>
      <vt:lpstr>Exégèse chrétienne  Athanase d’Alexandrie  Saint Jérôme Augustin  Luther</vt:lpstr>
      <vt:lpstr>Histoire ancienne Ancient History</vt:lpstr>
      <vt:lpstr>Le livre d’Esther n’est pas l’Histoire mais, rédigé par un Juif vivant en Perse, il s’en inspire  The book of Esther is not History but written down  by a Persian Jew is full of Babylonian and Persian history facts  Assuerus est / is Xerxes</vt:lpstr>
      <vt:lpstr>Onomastique perse : Le nom d’Esther est dérivé d’Ishtar, Mardochée de Mardouk    The name of Esther may be derivated from Ishtar,  Mordekai one  from  Mardouk </vt:lpstr>
      <vt:lpstr>   Cyrus oint de Mardouk  Cyrus Mardouk favorite  </vt:lpstr>
      <vt:lpstr>Purim de/from pur (akkadien) : sort, odds  Fête de Pourim dérivée de l’Akitu, fête de Mardouk  Libération des Juifs par Cyrus II le Grand    </vt:lpstr>
      <vt:lpstr>Les personnages Characters</vt:lpstr>
      <vt:lpstr>Présentation PowerPoint</vt:lpstr>
      <vt:lpstr>Onomastique hébraïque</vt:lpstr>
      <vt:lpstr>Intrigue  Plot</vt:lpstr>
      <vt:lpstr>Le rêve de Mardochée   Le banquet d’Assuerus  Refus de Vashti de paraître   Décapitation de la reine Vashti </vt:lpstr>
      <vt:lpstr>Entrée d’Esther au harem  Toilette d’Esther  Coup de foudre du roi   Couronnement d’Esther  Esther in the harem  Esther‘s beauty  Assuerus fall in love Esther’s coronation    </vt:lpstr>
      <vt:lpstr>Mariage et  repas d’épousailles d’Esther  Esther Wedding  </vt:lpstr>
      <vt:lpstr> Le complot des eunuques  - Dédain de Mardochée  - Tirage au sort du jour du pogrom  Eunuchs plot - Mordecai disdain - Casting lots  </vt:lpstr>
      <vt:lpstr>Haman obtient le décret d’extermination Désespoir de Mardochée Les trois écoliers Déploration des Juifs  Genocidal edict Mordecai’s desperation The three pupils  Great mourning among the Jews  </vt:lpstr>
      <vt:lpstr>Esther informée du décret Esther désespérée Toilette d’Esther  Mordecai informs Esther Esther’s dispair Esther’s beauty</vt:lpstr>
      <vt:lpstr>Intercession d’Esther - Pamoison d’Esther  Esther before Ahasuerus - Fainting</vt:lpstr>
      <vt:lpstr>Insomnie du roi  - Assuerus ordonne à Haman d’honorer Mardochée -  Triomphe de Mardochée   Insomnia  of Assuerus – Haman’s frustration – Mordecai’s  triumph</vt:lpstr>
      <vt:lpstr>La bévue de la fille d’Haman  - Haman dénoncé au roi par Esther - Colère du roi  Haman daughter blunder -  Esther indicts Haman- The King’s wrath</vt:lpstr>
      <vt:lpstr>Pendaison d’Haman Crucifixion d’Haman   Haman hanged   Haman crucified </vt:lpstr>
      <vt:lpstr> Pendaison des fils d’Haman Vengeance des Juifs   Haman sons hanged Jews retaliation</vt:lpstr>
      <vt:lpstr>Lettres de Purim - Purim letters</vt:lpstr>
      <vt:lpstr>Interprétations  Meanings</vt:lpstr>
      <vt:lpstr>Conte tragicomique Tragicomic tale  Intrigue politique Political plot  Conte érotique Erotic romance  Dieu caché, Hester panim    </vt:lpstr>
      <vt:lpstr>Salomon et la reine de Saba Salomon and the Queen of Saba</vt:lpstr>
      <vt:lpstr>Le targum sheni évoque la  rencontre entre Salomon et la reine de Saba,  pour expliquer le sens du refus de Vashti  Salomon &amp; Saba Queen encounter is quoted by targum sheni to explain Vashti rebuffal meaning </vt:lpstr>
      <vt:lpstr>Antisémitism Antisemitism</vt:lpstr>
      <vt:lpstr>Les accusations :  Vengeance et vindicte du peuple juif : Pendaison d’Haman et de ses fils  Massacre des ennemis des Juifs   Pendaison voire crucifixion  d’Haman lors du Purim jugée profanatrice de la Passion du  Christ  Sionisme du récit</vt:lpstr>
      <vt:lpstr>Esther &amp; Maria </vt:lpstr>
      <vt:lpstr>Esther - Maria</vt:lpstr>
      <vt:lpstr>Pourim</vt:lpstr>
      <vt:lpstr>Présentation PowerPoint</vt:lpstr>
      <vt:lpstr>Esther dans la littérature Esther in literature</vt:lpstr>
      <vt:lpstr>Racine, Esther</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 livre d’Esther Une exégèse en images  The book of Esther,   iconographical  exegesis </dc:title>
  <dc:creator>Jean Noellet</dc:creator>
  <cp:lastModifiedBy>Jean Noellet</cp:lastModifiedBy>
  <cp:revision>9</cp:revision>
  <dcterms:created xsi:type="dcterms:W3CDTF">2019-01-06T10:11:06Z</dcterms:created>
  <dcterms:modified xsi:type="dcterms:W3CDTF">2019-01-10T09:54:28Z</dcterms:modified>
</cp:coreProperties>
</file>